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310" r:id="rId12"/>
    <p:sldId id="311" r:id="rId13"/>
    <p:sldId id="266" r:id="rId14"/>
    <p:sldId id="267" r:id="rId15"/>
    <p:sldId id="268" r:id="rId16"/>
    <p:sldId id="312" r:id="rId17"/>
    <p:sldId id="313" r:id="rId18"/>
    <p:sldId id="269" r:id="rId19"/>
    <p:sldId id="270" r:id="rId20"/>
    <p:sldId id="271" r:id="rId21"/>
    <p:sldId id="272" r:id="rId22"/>
    <p:sldId id="273" r:id="rId23"/>
    <p:sldId id="314" r:id="rId24"/>
    <p:sldId id="315" r:id="rId25"/>
    <p:sldId id="316" r:id="rId26"/>
    <p:sldId id="317" r:id="rId27"/>
    <p:sldId id="318" r:id="rId28"/>
    <p:sldId id="322" r:id="rId29"/>
    <p:sldId id="321" r:id="rId30"/>
    <p:sldId id="277" r:id="rId31"/>
    <p:sldId id="323" r:id="rId32"/>
    <p:sldId id="324" r:id="rId33"/>
    <p:sldId id="325" r:id="rId34"/>
    <p:sldId id="326" r:id="rId35"/>
    <p:sldId id="327" r:id="rId36"/>
    <p:sldId id="328" r:id="rId37"/>
    <p:sldId id="329" r:id="rId38"/>
    <p:sldId id="278" r:id="rId39"/>
    <p:sldId id="279" r:id="rId40"/>
    <p:sldId id="280" r:id="rId41"/>
    <p:sldId id="330" r:id="rId42"/>
    <p:sldId id="281" r:id="rId43"/>
    <p:sldId id="331" r:id="rId44"/>
    <p:sldId id="332" r:id="rId45"/>
    <p:sldId id="333" r:id="rId46"/>
    <p:sldId id="304" r:id="rId47"/>
    <p:sldId id="305" r:id="rId48"/>
    <p:sldId id="306" r:id="rId49"/>
    <p:sldId id="336" r:id="rId50"/>
    <p:sldId id="308" r:id="rId51"/>
    <p:sldId id="309" r:id="rId52"/>
    <p:sldId id="337" r:id="rId53"/>
    <p:sldId id="338" r:id="rId5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4943C2A7-EEDB-4F2F-8A6E-92FC0FDF3055}" type="datetimeFigureOut">
              <a:rPr lang="ru-RU" smtClean="0"/>
              <a:pPr/>
              <a:t>13.10.2021</a:t>
            </a:fld>
            <a:endParaRPr lang="ru-RU"/>
          </a:p>
        </p:txBody>
      </p:sp>
      <p:sp>
        <p:nvSpPr>
          <p:cNvPr id="8" name="Slide Number Placeholder 7"/>
          <p:cNvSpPr>
            <a:spLocks noGrp="1"/>
          </p:cNvSpPr>
          <p:nvPr>
            <p:ph type="sldNum" sz="quarter" idx="11"/>
          </p:nvPr>
        </p:nvSpPr>
        <p:spPr/>
        <p:txBody>
          <a:bodyPr/>
          <a:lstStyle/>
          <a:p>
            <a:fld id="{54BF58B5-27D3-4E2C-A331-435DBE257A12}" type="slidenum">
              <a:rPr lang="ru-RU" smtClean="0"/>
              <a:pPr/>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943C2A7-EEDB-4F2F-8A6E-92FC0FDF3055}" type="datetimeFigureOut">
              <a:rPr lang="ru-RU" smtClean="0"/>
              <a:pPr/>
              <a:t>13.10.2021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BF58B5-27D3-4E2C-A331-435DBE257A1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943C2A7-EEDB-4F2F-8A6E-92FC0FDF3055}" type="datetimeFigureOut">
              <a:rPr lang="ru-RU" smtClean="0"/>
              <a:pPr/>
              <a:t>13.10.2021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BF58B5-27D3-4E2C-A331-435DBE257A1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10"/>
          </p:nvPr>
        </p:nvSpPr>
        <p:spPr/>
        <p:txBody>
          <a:bodyPr/>
          <a:lstStyle/>
          <a:p>
            <a:fld id="{4943C2A7-EEDB-4F2F-8A6E-92FC0FDF3055}" type="datetimeFigureOut">
              <a:rPr lang="ru-RU" smtClean="0"/>
              <a:pPr/>
              <a:t>13.10.2021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BF58B5-27D3-4E2C-A331-435DBE257A1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943C2A7-EEDB-4F2F-8A6E-92FC0FDF3055}" type="datetimeFigureOut">
              <a:rPr lang="ru-RU" smtClean="0"/>
              <a:pPr/>
              <a:t>13.10.2021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BF58B5-27D3-4E2C-A331-435DBE257A12}" type="slidenum">
              <a:rPr lang="ru-RU" smtClean="0"/>
              <a:pPr/>
              <a:t>‹#›</a:t>
            </a:fld>
            <a:endParaRPr lang="ru-RU"/>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5" name="Date Placeholder 4"/>
          <p:cNvSpPr>
            <a:spLocks noGrp="1"/>
          </p:cNvSpPr>
          <p:nvPr>
            <p:ph type="dt" sz="half" idx="10"/>
          </p:nvPr>
        </p:nvSpPr>
        <p:spPr/>
        <p:txBody>
          <a:bodyPr/>
          <a:lstStyle/>
          <a:p>
            <a:fld id="{4943C2A7-EEDB-4F2F-8A6E-92FC0FDF3055}" type="datetimeFigureOut">
              <a:rPr lang="ru-RU" smtClean="0"/>
              <a:pPr/>
              <a:t>13.10.2021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4BF58B5-27D3-4E2C-A331-435DBE257A12}" type="slidenum">
              <a:rPr lang="ru-RU" smtClean="0"/>
              <a:pPr/>
              <a:t>‹#›</a:t>
            </a:fld>
            <a:endParaRPr lang="ru-RU"/>
          </a:p>
        </p:txBody>
      </p:sp>
      <p:sp>
        <p:nvSpPr>
          <p:cNvPr id="9" name="Content Placeholder 8"/>
          <p:cNvSpPr>
            <a:spLocks noGrp="1"/>
          </p:cNvSpPr>
          <p:nvPr>
            <p:ph sz="quarter" idx="13"/>
          </p:nvPr>
        </p:nvSpPr>
        <p:spPr>
          <a:xfrm>
            <a:off x="365760" y="1600200"/>
            <a:ext cx="4041648" cy="45262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4943C2A7-EEDB-4F2F-8A6E-92FC0FDF3055}" type="datetimeFigureOut">
              <a:rPr lang="ru-RU" smtClean="0"/>
              <a:pPr/>
              <a:t>13.10.2021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4BF58B5-27D3-4E2C-A331-435DBE257A12}" type="slidenum">
              <a:rPr lang="ru-RU" smtClean="0"/>
              <a:pPr/>
              <a:t>‹#›</a:t>
            </a:fld>
            <a:endParaRPr lang="ru-RU"/>
          </a:p>
        </p:txBody>
      </p:sp>
      <p:sp>
        <p:nvSpPr>
          <p:cNvPr id="11" name="Content Placeholder 10"/>
          <p:cNvSpPr>
            <a:spLocks noGrp="1"/>
          </p:cNvSpPr>
          <p:nvPr>
            <p:ph sz="quarter" idx="13"/>
          </p:nvPr>
        </p:nvSpPr>
        <p:spPr>
          <a:xfrm>
            <a:off x="457200" y="2212848"/>
            <a:ext cx="4041648"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943C2A7-EEDB-4F2F-8A6E-92FC0FDF3055}" type="datetimeFigureOut">
              <a:rPr lang="ru-RU" smtClean="0"/>
              <a:pPr/>
              <a:t>13.10.2021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4BF58B5-27D3-4E2C-A331-435DBE257A12}"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43C2A7-EEDB-4F2F-8A6E-92FC0FDF3055}" type="datetimeFigureOut">
              <a:rPr lang="ru-RU" smtClean="0"/>
              <a:pPr/>
              <a:t>13.10.2021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4BF58B5-27D3-4E2C-A331-435DBE257A12}"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943C2A7-EEDB-4F2F-8A6E-92FC0FDF3055}" type="datetimeFigureOut">
              <a:rPr lang="ru-RU" smtClean="0"/>
              <a:pPr/>
              <a:t>13.10.2021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4BF58B5-27D3-4E2C-A331-435DBE257A12}"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943C2A7-EEDB-4F2F-8A6E-92FC0FDF3055}" type="datetimeFigureOut">
              <a:rPr lang="ru-RU" smtClean="0"/>
              <a:pPr/>
              <a:t>13.10.2021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4BF58B5-27D3-4E2C-A331-435DBE257A12}"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4943C2A7-EEDB-4F2F-8A6E-92FC0FDF3055}" type="datetimeFigureOut">
              <a:rPr lang="ru-RU" smtClean="0"/>
              <a:pPr/>
              <a:t>13.10.2021</a:t>
            </a:fld>
            <a:endParaRPr lang="ru-RU"/>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ru-RU"/>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54BF58B5-27D3-4E2C-A331-435DBE257A12}" type="slidenum">
              <a:rPr lang="ru-RU" smtClean="0"/>
              <a:pPr/>
              <a:t>‹#›</a:t>
            </a:fld>
            <a:endParaRPr lang="ru-RU"/>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484784"/>
            <a:ext cx="7772400" cy="4267200"/>
          </a:xfrm>
        </p:spPr>
        <p:txBody>
          <a:bodyPr/>
          <a:lstStyle/>
          <a:p>
            <a:r>
              <a:rPr lang="kk-KZ" dirty="0" smtClean="0"/>
              <a:t>Проблемы любви в подростковом возрасте</a:t>
            </a:r>
            <a:endParaRPr lang="ru-RU" dirty="0"/>
          </a:p>
        </p:txBody>
      </p:sp>
    </p:spTree>
    <p:extLst>
      <p:ext uri="{BB962C8B-B14F-4D97-AF65-F5344CB8AC3E}">
        <p14:creationId xmlns:p14="http://schemas.microsoft.com/office/powerpoint/2010/main" xmlns="" val="3857015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980728"/>
          </a:xfrm>
        </p:spPr>
        <p:txBody>
          <a:bodyPr/>
          <a:lstStyle/>
          <a:p>
            <a:r>
              <a:rPr lang="kk-KZ" sz="4000" dirty="0" smtClean="0">
                <a:effectLst/>
              </a:rPr>
              <a:t>Рекомендации</a:t>
            </a:r>
            <a:endParaRPr lang="ru-RU" sz="4000" dirty="0">
              <a:effectLst/>
            </a:endParaRPr>
          </a:p>
        </p:txBody>
      </p:sp>
      <p:sp>
        <p:nvSpPr>
          <p:cNvPr id="3" name="Объект 2"/>
          <p:cNvSpPr>
            <a:spLocks noGrp="1"/>
          </p:cNvSpPr>
          <p:nvPr>
            <p:ph idx="1"/>
          </p:nvPr>
        </p:nvSpPr>
        <p:spPr>
          <a:xfrm>
            <a:off x="457200" y="1196752"/>
            <a:ext cx="8229600" cy="4929411"/>
          </a:xfrm>
        </p:spPr>
        <p:txBody>
          <a:bodyPr>
            <a:noAutofit/>
          </a:bodyPr>
          <a:lstStyle/>
          <a:p>
            <a:r>
              <a:rPr lang="ru-RU" b="1" dirty="0">
                <a:solidFill>
                  <a:schemeClr val="tx1"/>
                </a:solidFill>
                <a:latin typeface="Arial" pitchFamily="34" charset="0"/>
                <a:cs typeface="Arial" pitchFamily="34" charset="0"/>
              </a:rPr>
              <a:t>Цените откровенность детей, искренне </a:t>
            </a:r>
            <a:r>
              <a:rPr lang="ru-RU" b="1" dirty="0" err="1" smtClean="0">
                <a:solidFill>
                  <a:schemeClr val="tx1"/>
                </a:solidFill>
                <a:latin typeface="Arial" pitchFamily="34" charset="0"/>
                <a:cs typeface="Arial" pitchFamily="34" charset="0"/>
              </a:rPr>
              <a:t>интере</a:t>
            </a:r>
            <a:r>
              <a:rPr lang="ru-RU" b="1" dirty="0" smtClean="0">
                <a:solidFill>
                  <a:schemeClr val="tx1"/>
                </a:solidFill>
                <a:latin typeface="Arial" pitchFamily="34" charset="0"/>
                <a:cs typeface="Arial" pitchFamily="34" charset="0"/>
              </a:rPr>
              <a:t>-суйтесь проблемами</a:t>
            </a:r>
            <a:endParaRPr lang="ru-RU" b="1" dirty="0">
              <a:solidFill>
                <a:schemeClr val="tx1"/>
              </a:solidFill>
              <a:latin typeface="Arial" pitchFamily="34" charset="0"/>
              <a:cs typeface="Arial" pitchFamily="34" charset="0"/>
            </a:endParaRPr>
          </a:p>
          <a:p>
            <a:r>
              <a:rPr lang="ru-RU" b="1" dirty="0" smtClean="0">
                <a:solidFill>
                  <a:schemeClr val="tx1"/>
                </a:solidFill>
                <a:latin typeface="Arial" pitchFamily="34" charset="0"/>
                <a:cs typeface="Arial" pitchFamily="34" charset="0"/>
              </a:rPr>
              <a:t>Общайтесь </a:t>
            </a:r>
            <a:r>
              <a:rPr lang="ru-RU" b="1" dirty="0">
                <a:solidFill>
                  <a:schemeClr val="tx1"/>
                </a:solidFill>
                <a:latin typeface="Arial" pitchFamily="34" charset="0"/>
                <a:cs typeface="Arial" pitchFamily="34" charset="0"/>
              </a:rPr>
              <a:t>на равных, тон приказа сработает не в вашу </a:t>
            </a:r>
            <a:r>
              <a:rPr lang="ru-RU" b="1" dirty="0" smtClean="0">
                <a:solidFill>
                  <a:schemeClr val="tx1"/>
                </a:solidFill>
                <a:latin typeface="Arial" pitchFamily="34" charset="0"/>
                <a:cs typeface="Arial" pitchFamily="34" charset="0"/>
              </a:rPr>
              <a:t>пользу</a:t>
            </a:r>
          </a:p>
          <a:p>
            <a:r>
              <a:rPr lang="ru-RU" b="1" dirty="0" smtClean="0">
                <a:solidFill>
                  <a:schemeClr val="tx1"/>
                </a:solidFill>
                <a:latin typeface="Arial" pitchFamily="34" charset="0"/>
                <a:cs typeface="Arial" pitchFamily="34" charset="0"/>
              </a:rPr>
              <a:t>Дайте </a:t>
            </a:r>
            <a:r>
              <a:rPr lang="ru-RU" b="1" dirty="0">
                <a:solidFill>
                  <a:schemeClr val="tx1"/>
                </a:solidFill>
                <a:latin typeface="Arial" pitchFamily="34" charset="0"/>
                <a:cs typeface="Arial" pitchFamily="34" charset="0"/>
              </a:rPr>
              <a:t>понять, что вы понимаете их. </a:t>
            </a:r>
            <a:endParaRPr lang="ru-RU" b="1" dirty="0" smtClean="0">
              <a:solidFill>
                <a:schemeClr val="tx1"/>
              </a:solidFill>
              <a:latin typeface="Arial" pitchFamily="34" charset="0"/>
              <a:cs typeface="Arial" pitchFamily="34" charset="0"/>
            </a:endParaRPr>
          </a:p>
          <a:p>
            <a:r>
              <a:rPr lang="ru-RU" b="1" dirty="0" smtClean="0">
                <a:solidFill>
                  <a:schemeClr val="tx1"/>
                </a:solidFill>
                <a:latin typeface="Arial" pitchFamily="34" charset="0"/>
                <a:cs typeface="Arial" pitchFamily="34" charset="0"/>
              </a:rPr>
              <a:t>Нельзя </a:t>
            </a:r>
            <a:r>
              <a:rPr lang="ru-RU" b="1" dirty="0">
                <a:solidFill>
                  <a:schemeClr val="tx1"/>
                </a:solidFill>
                <a:latin typeface="Arial" pitchFamily="34" charset="0"/>
                <a:cs typeface="Arial" pitchFamily="34" charset="0"/>
              </a:rPr>
              <a:t>подшучивать над подростками, </a:t>
            </a:r>
            <a:r>
              <a:rPr lang="ru-RU" b="1" dirty="0" err="1" smtClean="0">
                <a:solidFill>
                  <a:schemeClr val="tx1"/>
                </a:solidFill>
                <a:latin typeface="Arial" pitchFamily="34" charset="0"/>
                <a:cs typeface="Arial" pitchFamily="34" charset="0"/>
              </a:rPr>
              <a:t>высмеи-вать</a:t>
            </a:r>
            <a:r>
              <a:rPr lang="ru-RU" b="1" dirty="0" smtClean="0">
                <a:solidFill>
                  <a:schemeClr val="tx1"/>
                </a:solidFill>
                <a:latin typeface="Arial" pitchFamily="34" charset="0"/>
                <a:cs typeface="Arial" pitchFamily="34" charset="0"/>
              </a:rPr>
              <a:t> </a:t>
            </a:r>
            <a:r>
              <a:rPr lang="ru-RU" b="1" dirty="0">
                <a:solidFill>
                  <a:schemeClr val="tx1"/>
                </a:solidFill>
                <a:latin typeface="Arial" pitchFamily="34" charset="0"/>
                <a:cs typeface="Arial" pitchFamily="34" charset="0"/>
              </a:rPr>
              <a:t>чувства, умаляя </a:t>
            </a:r>
            <a:r>
              <a:rPr lang="ru-RU" b="1" dirty="0" smtClean="0">
                <a:solidFill>
                  <a:schemeClr val="tx1"/>
                </a:solidFill>
                <a:latin typeface="Arial" pitchFamily="34" charset="0"/>
                <a:cs typeface="Arial" pitchFamily="34" charset="0"/>
              </a:rPr>
              <a:t>их значение. Постарайтесь отнестись к вашим детям с уважением, помните об их ранимости и уязвимости. </a:t>
            </a:r>
          </a:p>
        </p:txBody>
      </p:sp>
    </p:spTree>
    <p:extLst>
      <p:ext uri="{BB962C8B-B14F-4D97-AF65-F5344CB8AC3E}">
        <p14:creationId xmlns:p14="http://schemas.microsoft.com/office/powerpoint/2010/main" xmlns="" val="999726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980728"/>
          </a:xfrm>
        </p:spPr>
        <p:txBody>
          <a:bodyPr/>
          <a:lstStyle/>
          <a:p>
            <a:r>
              <a:rPr lang="kk-KZ" sz="4000" dirty="0" smtClean="0">
                <a:effectLst/>
              </a:rPr>
              <a:t>Рекомендации</a:t>
            </a:r>
            <a:endParaRPr lang="ru-RU" sz="4000" dirty="0">
              <a:effectLst/>
            </a:endParaRPr>
          </a:p>
        </p:txBody>
      </p:sp>
      <p:sp>
        <p:nvSpPr>
          <p:cNvPr id="3" name="Объект 2"/>
          <p:cNvSpPr>
            <a:spLocks noGrp="1"/>
          </p:cNvSpPr>
          <p:nvPr>
            <p:ph idx="1"/>
          </p:nvPr>
        </p:nvSpPr>
        <p:spPr>
          <a:xfrm>
            <a:off x="457200" y="1196752"/>
            <a:ext cx="8229600" cy="4929411"/>
          </a:xfrm>
        </p:spPr>
        <p:txBody>
          <a:bodyPr>
            <a:noAutofit/>
          </a:bodyPr>
          <a:lstStyle/>
          <a:p>
            <a:r>
              <a:rPr lang="ru-RU" b="1" dirty="0">
                <a:solidFill>
                  <a:schemeClr val="tx1"/>
                </a:solidFill>
                <a:latin typeface="Arial" pitchFamily="34" charset="0"/>
                <a:cs typeface="Arial" pitchFamily="34" charset="0"/>
              </a:rPr>
              <a:t>Не раздражайтесь и не проявляйте агрессивно-</a:t>
            </a:r>
            <a:r>
              <a:rPr lang="ru-RU" b="1" dirty="0" err="1">
                <a:solidFill>
                  <a:schemeClr val="tx1"/>
                </a:solidFill>
                <a:latin typeface="Arial" pitchFamily="34" charset="0"/>
                <a:cs typeface="Arial" pitchFamily="34" charset="0"/>
              </a:rPr>
              <a:t>сти</a:t>
            </a:r>
            <a:r>
              <a:rPr lang="ru-RU" b="1" dirty="0">
                <a:solidFill>
                  <a:schemeClr val="tx1"/>
                </a:solidFill>
                <a:latin typeface="Arial" pitchFamily="34" charset="0"/>
                <a:cs typeface="Arial" pitchFamily="34" charset="0"/>
              </a:rPr>
              <a:t>, будьте спокойны, сдержанны. Помните, что ваша грубость вызовет их ответную реакцию. </a:t>
            </a:r>
          </a:p>
          <a:p>
            <a:r>
              <a:rPr lang="ru-RU" b="1" dirty="0" smtClean="0">
                <a:solidFill>
                  <a:schemeClr val="tx1"/>
                </a:solidFill>
                <a:latin typeface="Arial" pitchFamily="34" charset="0"/>
                <a:cs typeface="Arial" pitchFamily="34" charset="0"/>
              </a:rPr>
              <a:t>Не </a:t>
            </a:r>
            <a:r>
              <a:rPr lang="ru-RU" b="1" dirty="0">
                <a:solidFill>
                  <a:schemeClr val="tx1"/>
                </a:solidFill>
                <a:latin typeface="Arial" pitchFamily="34" charset="0"/>
                <a:cs typeface="Arial" pitchFamily="34" charset="0"/>
              </a:rPr>
              <a:t>говорите об объекте увлечения вашего </a:t>
            </a:r>
            <a:r>
              <a:rPr lang="ru-RU" b="1" dirty="0" err="1">
                <a:solidFill>
                  <a:schemeClr val="tx1"/>
                </a:solidFill>
                <a:latin typeface="Arial" pitchFamily="34" charset="0"/>
                <a:cs typeface="Arial" pitchFamily="34" charset="0"/>
              </a:rPr>
              <a:t>ребен</a:t>
            </a:r>
            <a:r>
              <a:rPr lang="ru-RU" b="1" dirty="0">
                <a:solidFill>
                  <a:schemeClr val="tx1"/>
                </a:solidFill>
                <a:latin typeface="Arial" pitchFamily="34" charset="0"/>
                <a:cs typeface="Arial" pitchFamily="34" charset="0"/>
              </a:rPr>
              <a:t>- ка пренебрежительным, оскорбительным тоном, тем самым вы унизите его самого. </a:t>
            </a:r>
            <a:endParaRPr lang="ru-RU" b="1" dirty="0" smtClean="0">
              <a:solidFill>
                <a:schemeClr val="tx1"/>
              </a:solidFill>
              <a:latin typeface="Arial" pitchFamily="34" charset="0"/>
              <a:cs typeface="Arial" pitchFamily="34" charset="0"/>
            </a:endParaRPr>
          </a:p>
          <a:p>
            <a:r>
              <a:rPr lang="ru-RU" b="1" dirty="0" smtClean="0">
                <a:solidFill>
                  <a:schemeClr val="tx1"/>
                </a:solidFill>
                <a:latin typeface="Arial" pitchFamily="34" charset="0"/>
                <a:cs typeface="Arial" pitchFamily="34" charset="0"/>
              </a:rPr>
              <a:t>Нельзя </a:t>
            </a:r>
            <a:r>
              <a:rPr lang="ru-RU" b="1" dirty="0">
                <a:solidFill>
                  <a:schemeClr val="tx1"/>
                </a:solidFill>
                <a:latin typeface="Arial" pitchFamily="34" charset="0"/>
                <a:cs typeface="Arial" pitchFamily="34" charset="0"/>
              </a:rPr>
              <a:t>грубо и категорично разрывать </a:t>
            </a:r>
            <a:r>
              <a:rPr lang="ru-RU" b="1" dirty="0" err="1">
                <a:solidFill>
                  <a:schemeClr val="tx1"/>
                </a:solidFill>
                <a:latin typeface="Arial" pitchFamily="34" charset="0"/>
                <a:cs typeface="Arial" pitchFamily="34" charset="0"/>
              </a:rPr>
              <a:t>отноше</a:t>
            </a:r>
            <a:r>
              <a:rPr lang="ru-RU" b="1" dirty="0">
                <a:solidFill>
                  <a:schemeClr val="tx1"/>
                </a:solidFill>
                <a:latin typeface="Arial" pitchFamily="34" charset="0"/>
                <a:cs typeface="Arial" pitchFamily="34" charset="0"/>
              </a:rPr>
              <a:t>- </a:t>
            </a:r>
            <a:r>
              <a:rPr lang="ru-RU" b="1" dirty="0" err="1">
                <a:solidFill>
                  <a:schemeClr val="tx1"/>
                </a:solidFill>
                <a:latin typeface="Arial" pitchFamily="34" charset="0"/>
                <a:cs typeface="Arial" pitchFamily="34" charset="0"/>
              </a:rPr>
              <a:t>ния</a:t>
            </a:r>
            <a:r>
              <a:rPr lang="ru-RU" b="1" dirty="0">
                <a:solidFill>
                  <a:schemeClr val="tx1"/>
                </a:solidFill>
                <a:latin typeface="Arial" pitchFamily="34" charset="0"/>
                <a:cs typeface="Arial" pitchFamily="34" charset="0"/>
              </a:rPr>
              <a:t> подростков, ведь они только еще учатся общаться друг с другом и чаще всего даже и не помышляют ни о чем плохом. </a:t>
            </a:r>
            <a:endParaRPr lang="ru-RU" b="1" dirty="0" smtClean="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xmlns="" val="3471581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980728"/>
          </a:xfrm>
        </p:spPr>
        <p:txBody>
          <a:bodyPr/>
          <a:lstStyle/>
          <a:p>
            <a:r>
              <a:rPr lang="kk-KZ" sz="4000" dirty="0" smtClean="0">
                <a:effectLst/>
              </a:rPr>
              <a:t>Рекомендации</a:t>
            </a:r>
            <a:endParaRPr lang="ru-RU" sz="4000" dirty="0">
              <a:effectLst/>
            </a:endParaRPr>
          </a:p>
        </p:txBody>
      </p:sp>
      <p:sp>
        <p:nvSpPr>
          <p:cNvPr id="3" name="Объект 2"/>
          <p:cNvSpPr>
            <a:spLocks noGrp="1"/>
          </p:cNvSpPr>
          <p:nvPr>
            <p:ph idx="1"/>
          </p:nvPr>
        </p:nvSpPr>
        <p:spPr>
          <a:xfrm>
            <a:off x="457200" y="1196752"/>
            <a:ext cx="8229600" cy="4929411"/>
          </a:xfrm>
        </p:spPr>
        <p:txBody>
          <a:bodyPr>
            <a:noAutofit/>
          </a:bodyPr>
          <a:lstStyle/>
          <a:p>
            <a:r>
              <a:rPr lang="ru-RU" b="1" dirty="0" smtClean="0">
                <a:solidFill>
                  <a:schemeClr val="tx1"/>
                </a:solidFill>
                <a:latin typeface="Arial" pitchFamily="34" charset="0"/>
                <a:cs typeface="Arial" pitchFamily="34" charset="0"/>
              </a:rPr>
              <a:t>Пригласите </a:t>
            </a:r>
            <a:r>
              <a:rPr lang="ru-RU" b="1" dirty="0">
                <a:solidFill>
                  <a:schemeClr val="tx1"/>
                </a:solidFill>
                <a:latin typeface="Arial" pitchFamily="34" charset="0"/>
                <a:cs typeface="Arial" pitchFamily="34" charset="0"/>
              </a:rPr>
              <a:t>его (ее) подружку (друга) к себе, по- знакомьтесь – это позволит вам получить объективное, более правдоподобное представление о том, с кем встречается ваш ребенок. Лучше, если вы разрешите им встречаться у себя дома, чтобы им не пришлось искать случайных и сомнительных приютов для свиданий</a:t>
            </a:r>
            <a:r>
              <a:rPr lang="ru-RU" b="1" dirty="0" smtClean="0">
                <a:solidFill>
                  <a:schemeClr val="tx1"/>
                </a:solidFill>
                <a:latin typeface="Arial" pitchFamily="34" charset="0"/>
                <a:cs typeface="Arial" pitchFamily="34" charset="0"/>
              </a:rPr>
              <a:t>.</a:t>
            </a:r>
          </a:p>
          <a:p>
            <a:r>
              <a:rPr lang="ru-RU" b="1" dirty="0" smtClean="0">
                <a:solidFill>
                  <a:schemeClr val="tx1"/>
                </a:solidFill>
                <a:latin typeface="Arial" pitchFamily="34" charset="0"/>
                <a:cs typeface="Arial" pitchFamily="34" charset="0"/>
              </a:rPr>
              <a:t>Расскажите </a:t>
            </a:r>
            <a:r>
              <a:rPr lang="ru-RU" b="1" dirty="0">
                <a:solidFill>
                  <a:schemeClr val="tx1"/>
                </a:solidFill>
                <a:latin typeface="Arial" pitchFamily="34" charset="0"/>
                <a:cs typeface="Arial" pitchFamily="34" charset="0"/>
              </a:rPr>
              <a:t>им о себе, вашей истории первой </a:t>
            </a:r>
            <a:r>
              <a:rPr lang="ru-RU" b="1" dirty="0" smtClean="0">
                <a:solidFill>
                  <a:schemeClr val="tx1"/>
                </a:solidFill>
                <a:latin typeface="Arial" pitchFamily="34" charset="0"/>
                <a:cs typeface="Arial" pitchFamily="34" charset="0"/>
              </a:rPr>
              <a:t>любви </a:t>
            </a:r>
            <a:r>
              <a:rPr lang="ru-RU" b="1" dirty="0">
                <a:solidFill>
                  <a:schemeClr val="tx1"/>
                </a:solidFill>
                <a:latin typeface="Arial" pitchFamily="34" charset="0"/>
                <a:cs typeface="Arial" pitchFamily="34" charset="0"/>
              </a:rPr>
              <a:t>– это поможет вам найти взаимопонимание с </a:t>
            </a:r>
            <a:r>
              <a:rPr lang="ru-RU" b="1" dirty="0" smtClean="0">
                <a:solidFill>
                  <a:schemeClr val="tx1"/>
                </a:solidFill>
                <a:latin typeface="Arial" pitchFamily="34" charset="0"/>
                <a:cs typeface="Arial" pitchFamily="34" charset="0"/>
              </a:rPr>
              <a:t>ребенком</a:t>
            </a:r>
            <a:r>
              <a:rPr lang="ru-RU" b="1" dirty="0">
                <a:solidFill>
                  <a:schemeClr val="tx1"/>
                </a:solidFill>
                <a:latin typeface="Arial" pitchFamily="34" charset="0"/>
                <a:cs typeface="Arial" pitchFamily="34" charset="0"/>
              </a:rPr>
              <a:t>. Посоветуйтесь со специалистом-психологом, для того, чтобы найти подход к ребенку.</a:t>
            </a:r>
          </a:p>
        </p:txBody>
      </p:sp>
    </p:spTree>
    <p:extLst>
      <p:ext uri="{BB962C8B-B14F-4D97-AF65-F5344CB8AC3E}">
        <p14:creationId xmlns:p14="http://schemas.microsoft.com/office/powerpoint/2010/main" xmlns="" val="3993061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980728"/>
            <a:ext cx="8229600" cy="792088"/>
          </a:xfrm>
        </p:spPr>
        <p:txBody>
          <a:bodyPr>
            <a:normAutofit fontScale="90000"/>
          </a:bodyPr>
          <a:lstStyle/>
          <a:p>
            <a:r>
              <a:rPr lang="ru-RU" sz="4000" dirty="0" smtClean="0">
                <a:effectLst/>
              </a:rPr>
              <a:t/>
            </a:r>
            <a:br>
              <a:rPr lang="ru-RU" sz="4000" dirty="0" smtClean="0">
                <a:effectLst/>
              </a:rPr>
            </a:br>
            <a:r>
              <a:rPr lang="ru-RU" sz="4000" dirty="0">
                <a:effectLst/>
              </a:rPr>
              <a:t/>
            </a:r>
            <a:br>
              <a:rPr lang="ru-RU" sz="4000" dirty="0">
                <a:effectLst/>
              </a:rPr>
            </a:br>
            <a:r>
              <a:rPr lang="ru-RU" sz="4000" dirty="0" smtClean="0">
                <a:effectLst/>
              </a:rPr>
              <a:t>Стресс в любовных отношениях</a:t>
            </a:r>
            <a:r>
              <a:rPr lang="ru-RU" dirty="0">
                <a:effectLst/>
              </a:rPr>
              <a:t/>
            </a:r>
            <a:br>
              <a:rPr lang="ru-RU" dirty="0">
                <a:effectLst/>
              </a:rPr>
            </a:br>
            <a:endParaRPr lang="ru-RU" dirty="0"/>
          </a:p>
        </p:txBody>
      </p:sp>
      <p:sp>
        <p:nvSpPr>
          <p:cNvPr id="3" name="Объект 2"/>
          <p:cNvSpPr>
            <a:spLocks noGrp="1"/>
          </p:cNvSpPr>
          <p:nvPr>
            <p:ph idx="1"/>
          </p:nvPr>
        </p:nvSpPr>
        <p:spPr>
          <a:xfrm>
            <a:off x="457200" y="1340768"/>
            <a:ext cx="8229600" cy="4785395"/>
          </a:xfrm>
        </p:spPr>
        <p:txBody>
          <a:bodyPr>
            <a:noAutofit/>
          </a:bodyPr>
          <a:lstStyle/>
          <a:p>
            <a:r>
              <a:rPr lang="ru-RU" b="1" dirty="0" smtClean="0">
                <a:solidFill>
                  <a:schemeClr val="tx1"/>
                </a:solidFill>
                <a:latin typeface="Arial" pitchFamily="34" charset="0"/>
                <a:cs typeface="Arial" pitchFamily="34" charset="0"/>
              </a:rPr>
              <a:t>Любовь </a:t>
            </a:r>
            <a:r>
              <a:rPr lang="ru-RU" b="1" dirty="0">
                <a:solidFill>
                  <a:schemeClr val="tx1"/>
                </a:solidFill>
                <a:latin typeface="Arial" pitchFamily="34" charset="0"/>
                <a:cs typeface="Arial" pitchFamily="34" charset="0"/>
              </a:rPr>
              <a:t>может быть определена как паттерн эмоций, драйвов и когнитивных процессов. </a:t>
            </a:r>
            <a:endParaRPr lang="ru-RU" b="1" dirty="0" smtClean="0">
              <a:solidFill>
                <a:schemeClr val="tx1"/>
              </a:solidFill>
              <a:latin typeface="Arial" pitchFamily="34" charset="0"/>
              <a:cs typeface="Arial" pitchFamily="34" charset="0"/>
            </a:endParaRPr>
          </a:p>
          <a:p>
            <a:r>
              <a:rPr lang="ru-RU" b="1" dirty="0" smtClean="0">
                <a:solidFill>
                  <a:schemeClr val="tx1"/>
                </a:solidFill>
                <a:latin typeface="Arial" pitchFamily="34" charset="0"/>
                <a:cs typeface="Arial" pitchFamily="34" charset="0"/>
              </a:rPr>
              <a:t>Очевидно</a:t>
            </a:r>
            <a:r>
              <a:rPr lang="ru-RU" b="1" dirty="0">
                <a:solidFill>
                  <a:schemeClr val="tx1"/>
                </a:solidFill>
                <a:latin typeface="Arial" pitchFamily="34" charset="0"/>
                <a:cs typeface="Arial" pitchFamily="34" charset="0"/>
              </a:rPr>
              <a:t>, что любовь складывается из таких эмоций как интерес – возбуждение и удовольствие – радость, но очевидно и то, что в ней представлены негативные стрессовые эмоции: печаль, вызванная разлукой с любимым человеком, гнев, злость и т.д</a:t>
            </a:r>
            <a:r>
              <a:rPr lang="ru-RU" b="1" dirty="0" smtClean="0">
                <a:solidFill>
                  <a:schemeClr val="tx1"/>
                </a:solidFill>
                <a:latin typeface="Arial" pitchFamily="34" charset="0"/>
                <a:cs typeface="Arial" pitchFamily="34" charset="0"/>
              </a:rPr>
              <a:t>.</a:t>
            </a:r>
          </a:p>
          <a:p>
            <a:r>
              <a:rPr lang="ru-RU" b="1" dirty="0" smtClean="0">
                <a:solidFill>
                  <a:schemeClr val="tx1"/>
                </a:solidFill>
                <a:latin typeface="Arial" pitchFamily="34" charset="0"/>
                <a:cs typeface="Arial" pitchFamily="34" charset="0"/>
              </a:rPr>
              <a:t> Таким </a:t>
            </a:r>
            <a:r>
              <a:rPr lang="ru-RU" b="1" dirty="0">
                <a:solidFill>
                  <a:schemeClr val="tx1"/>
                </a:solidFill>
                <a:latin typeface="Arial" pitchFamily="34" charset="0"/>
                <a:cs typeface="Arial" pitchFamily="34" charset="0"/>
              </a:rPr>
              <a:t>образом, все это говорит об амбивалентности чувств при переживании романтических отношений.</a:t>
            </a:r>
          </a:p>
        </p:txBody>
      </p:sp>
    </p:spTree>
    <p:extLst>
      <p:ext uri="{BB962C8B-B14F-4D97-AF65-F5344CB8AC3E}">
        <p14:creationId xmlns:p14="http://schemas.microsoft.com/office/powerpoint/2010/main" xmlns="" val="2998053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Autofit/>
          </a:bodyPr>
          <a:lstStyle/>
          <a:p>
            <a:r>
              <a:rPr lang="ru-RU" b="1" dirty="0">
                <a:solidFill>
                  <a:schemeClr val="tx1"/>
                </a:solidFill>
                <a:latin typeface="Arial" pitchFamily="34" charset="0"/>
                <a:cs typeface="Arial" pitchFamily="34" charset="0"/>
              </a:rPr>
              <a:t>В юношеском возрасте формирование отношений с противоположным полом, построенных на основе симпатии и любви выступает как одна из главных возрастных задач </a:t>
            </a:r>
            <a:r>
              <a:rPr lang="ru-RU" b="1" dirty="0" smtClean="0">
                <a:solidFill>
                  <a:schemeClr val="tx1"/>
                </a:solidFill>
                <a:latin typeface="Arial" pitchFamily="34" charset="0"/>
                <a:cs typeface="Arial" pitchFamily="34" charset="0"/>
              </a:rPr>
              <a:t>развития.</a:t>
            </a:r>
          </a:p>
          <a:p>
            <a:r>
              <a:rPr lang="ru-RU" b="1" dirty="0" smtClean="0">
                <a:solidFill>
                  <a:schemeClr val="tx1"/>
                </a:solidFill>
                <a:latin typeface="Arial" pitchFamily="34" charset="0"/>
                <a:cs typeface="Arial" pitchFamily="34" charset="0"/>
              </a:rPr>
              <a:t>От </a:t>
            </a:r>
            <a:r>
              <a:rPr lang="ru-RU" b="1" dirty="0">
                <a:solidFill>
                  <a:schemeClr val="tx1"/>
                </a:solidFill>
                <a:latin typeface="Arial" pitchFamily="34" charset="0"/>
                <a:cs typeface="Arial" pitchFamily="34" charset="0"/>
              </a:rPr>
              <a:t>того, какими будут первые романтические отношения человека, каким образом впервые будет удовлетворена потребность в любви, во многом зависит дальнейшее благополучие в сфере межличностных от ношений, что говорит о высокой мотивационной значимости романтических отношений. </a:t>
            </a:r>
          </a:p>
        </p:txBody>
      </p:sp>
      <p:sp>
        <p:nvSpPr>
          <p:cNvPr id="4" name="Заголовок 1"/>
          <p:cNvSpPr>
            <a:spLocks noGrp="1"/>
          </p:cNvSpPr>
          <p:nvPr>
            <p:ph type="title"/>
          </p:nvPr>
        </p:nvSpPr>
        <p:spPr>
          <a:xfrm>
            <a:off x="539552" y="404664"/>
            <a:ext cx="8229600" cy="936104"/>
          </a:xfrm>
        </p:spPr>
        <p:txBody>
          <a:bodyPr/>
          <a:lstStyle/>
          <a:p>
            <a:r>
              <a:rPr lang="ru-RU" sz="4000" dirty="0" smtClean="0">
                <a:effectLst/>
              </a:rPr>
              <a:t/>
            </a:r>
            <a:br>
              <a:rPr lang="ru-RU" sz="4000" dirty="0" smtClean="0">
                <a:effectLst/>
              </a:rPr>
            </a:br>
            <a:r>
              <a:rPr lang="ru-RU" sz="4000" dirty="0">
                <a:effectLst/>
              </a:rPr>
              <a:t/>
            </a:r>
            <a:br>
              <a:rPr lang="ru-RU" sz="4000" dirty="0">
                <a:effectLst/>
              </a:rPr>
            </a:br>
            <a:r>
              <a:rPr lang="ru-RU" dirty="0">
                <a:effectLst/>
              </a:rPr>
              <a:t/>
            </a:r>
            <a:br>
              <a:rPr lang="ru-RU" dirty="0">
                <a:effectLst/>
              </a:rPr>
            </a:br>
            <a:r>
              <a:rPr lang="ru-RU" sz="4000" dirty="0">
                <a:effectLst/>
              </a:rPr>
              <a:t>Стресс в любовных отношениях</a:t>
            </a:r>
            <a:endParaRPr lang="ru-RU" sz="4000" dirty="0"/>
          </a:p>
        </p:txBody>
      </p:sp>
    </p:spTree>
    <p:extLst>
      <p:ext uri="{BB962C8B-B14F-4D97-AF65-F5344CB8AC3E}">
        <p14:creationId xmlns:p14="http://schemas.microsoft.com/office/powerpoint/2010/main" xmlns="" val="3751522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556792"/>
            <a:ext cx="8229600" cy="4525963"/>
          </a:xfrm>
        </p:spPr>
        <p:txBody>
          <a:bodyPr>
            <a:normAutofit/>
          </a:bodyPr>
          <a:lstStyle/>
          <a:p>
            <a:r>
              <a:rPr lang="ru-RU" b="1" dirty="0">
                <a:solidFill>
                  <a:schemeClr val="tx1"/>
                </a:solidFill>
                <a:latin typeface="Arial" pitchFamily="34" charset="0"/>
                <a:cs typeface="Arial" pitchFamily="34" charset="0"/>
              </a:rPr>
              <a:t>Эмоциональная </a:t>
            </a:r>
            <a:r>
              <a:rPr lang="ru-RU" b="1" dirty="0" smtClean="0">
                <a:solidFill>
                  <a:schemeClr val="tx1"/>
                </a:solidFill>
                <a:latin typeface="Arial" pitchFamily="34" charset="0"/>
                <a:cs typeface="Arial" pitchFamily="34" charset="0"/>
              </a:rPr>
              <a:t>нестабильность;</a:t>
            </a:r>
          </a:p>
          <a:p>
            <a:r>
              <a:rPr lang="ru-RU" b="1" dirty="0" smtClean="0">
                <a:solidFill>
                  <a:schemeClr val="tx1"/>
                </a:solidFill>
                <a:latin typeface="Arial" pitchFamily="34" charset="0"/>
                <a:cs typeface="Arial" pitchFamily="34" charset="0"/>
              </a:rPr>
              <a:t>Недостаточная </a:t>
            </a:r>
            <a:r>
              <a:rPr lang="ru-RU" b="1" dirty="0" err="1">
                <a:solidFill>
                  <a:schemeClr val="tx1"/>
                </a:solidFill>
                <a:latin typeface="Arial" pitchFamily="34" charset="0"/>
                <a:cs typeface="Arial" pitchFamily="34" charset="0"/>
              </a:rPr>
              <a:t>сформированность</a:t>
            </a:r>
            <a:r>
              <a:rPr lang="ru-RU" b="1" dirty="0">
                <a:solidFill>
                  <a:schemeClr val="tx1"/>
                </a:solidFill>
                <a:latin typeface="Arial" pitchFamily="34" charset="0"/>
                <a:cs typeface="Arial" pitchFamily="34" charset="0"/>
              </a:rPr>
              <a:t> </a:t>
            </a:r>
            <a:r>
              <a:rPr lang="ru-RU" b="1" dirty="0" smtClean="0">
                <a:solidFill>
                  <a:schemeClr val="tx1"/>
                </a:solidFill>
                <a:latin typeface="Arial" pitchFamily="34" charset="0"/>
                <a:cs typeface="Arial" pitchFamily="34" charset="0"/>
              </a:rPr>
              <a:t>личности;</a:t>
            </a:r>
          </a:p>
          <a:p>
            <a:r>
              <a:rPr lang="ru-RU" b="1" dirty="0" smtClean="0">
                <a:solidFill>
                  <a:schemeClr val="tx1"/>
                </a:solidFill>
                <a:latin typeface="Arial" pitchFamily="34" charset="0"/>
                <a:cs typeface="Arial" pitchFamily="34" charset="0"/>
              </a:rPr>
              <a:t>Отсутствие </a:t>
            </a:r>
            <a:r>
              <a:rPr lang="ru-RU" b="1" dirty="0">
                <a:solidFill>
                  <a:schemeClr val="tx1"/>
                </a:solidFill>
                <a:latin typeface="Arial" pitchFamily="34" charset="0"/>
                <a:cs typeface="Arial" pitchFamily="34" charset="0"/>
              </a:rPr>
              <a:t>достаточного жизненного опыта в решении различного рода проблем в сфере межличностных отношений </a:t>
            </a:r>
            <a:r>
              <a:rPr lang="ru-RU" b="1" dirty="0" smtClean="0">
                <a:solidFill>
                  <a:schemeClr val="tx1"/>
                </a:solidFill>
                <a:latin typeface="Arial" pitchFamily="34" charset="0"/>
                <a:cs typeface="Arial" pitchFamily="34" charset="0"/>
              </a:rPr>
              <a:t>.</a:t>
            </a:r>
          </a:p>
          <a:p>
            <a:endParaRPr lang="ru-RU" b="1" dirty="0" smtClean="0">
              <a:solidFill>
                <a:schemeClr val="tx1"/>
              </a:solidFill>
              <a:latin typeface="Arial" pitchFamily="34" charset="0"/>
              <a:cs typeface="Arial" pitchFamily="34" charset="0"/>
            </a:endParaRPr>
          </a:p>
          <a:p>
            <a:pPr marL="0" indent="0" algn="ctr">
              <a:buNone/>
            </a:pPr>
            <a:r>
              <a:rPr lang="ru-RU" b="1" dirty="0" smtClean="0">
                <a:solidFill>
                  <a:schemeClr val="tx1"/>
                </a:solidFill>
                <a:latin typeface="Arial" pitchFamily="34" charset="0"/>
                <a:cs typeface="Arial" pitchFamily="34" charset="0"/>
              </a:rPr>
              <a:t>Все это является </a:t>
            </a:r>
            <a:r>
              <a:rPr lang="ru-RU" b="1" dirty="0">
                <a:solidFill>
                  <a:schemeClr val="tx1"/>
                </a:solidFill>
                <a:latin typeface="Arial" pitchFamily="34" charset="0"/>
                <a:cs typeface="Arial" pitchFamily="34" charset="0"/>
              </a:rPr>
              <a:t>почвой для возникновения большого количества стрессовых ситуаций между романтическими партнерами. </a:t>
            </a:r>
          </a:p>
        </p:txBody>
      </p:sp>
      <p:sp>
        <p:nvSpPr>
          <p:cNvPr id="4" name="Заголовок 1"/>
          <p:cNvSpPr>
            <a:spLocks noGrp="1"/>
          </p:cNvSpPr>
          <p:nvPr>
            <p:ph type="title"/>
          </p:nvPr>
        </p:nvSpPr>
        <p:spPr>
          <a:xfrm>
            <a:off x="457200" y="0"/>
            <a:ext cx="8229600" cy="1268760"/>
          </a:xfrm>
        </p:spPr>
        <p:txBody>
          <a:bodyPr/>
          <a:lstStyle/>
          <a:p>
            <a:r>
              <a:rPr lang="ru-RU" sz="4000" dirty="0" smtClean="0">
                <a:effectLst/>
              </a:rPr>
              <a:t/>
            </a:r>
            <a:br>
              <a:rPr lang="ru-RU" sz="4000" dirty="0" smtClean="0">
                <a:effectLst/>
              </a:rPr>
            </a:br>
            <a:r>
              <a:rPr lang="ru-RU" sz="4000" dirty="0">
                <a:effectLst/>
              </a:rPr>
              <a:t/>
            </a:r>
            <a:br>
              <a:rPr lang="ru-RU" sz="4000" dirty="0">
                <a:effectLst/>
              </a:rPr>
            </a:br>
            <a:r>
              <a:rPr lang="ru-RU" dirty="0">
                <a:effectLst/>
              </a:rPr>
              <a:t/>
            </a:r>
            <a:br>
              <a:rPr lang="ru-RU" dirty="0">
                <a:effectLst/>
              </a:rPr>
            </a:br>
            <a:r>
              <a:rPr lang="ru-RU" sz="4000" dirty="0">
                <a:effectLst/>
              </a:rPr>
              <a:t>Стресс в любовных отношениях</a:t>
            </a:r>
            <a:endParaRPr lang="ru-RU" sz="4000" dirty="0"/>
          </a:p>
        </p:txBody>
      </p:sp>
    </p:spTree>
    <p:extLst>
      <p:ext uri="{BB962C8B-B14F-4D97-AF65-F5344CB8AC3E}">
        <p14:creationId xmlns:p14="http://schemas.microsoft.com/office/powerpoint/2010/main" xmlns="" val="862306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96752"/>
            <a:ext cx="8229600" cy="4929411"/>
          </a:xfrm>
        </p:spPr>
        <p:txBody>
          <a:bodyPr>
            <a:noAutofit/>
          </a:bodyPr>
          <a:lstStyle/>
          <a:p>
            <a:pPr marL="0" indent="0" algn="ctr">
              <a:buNone/>
            </a:pPr>
            <a:endParaRPr lang="ru-RU" b="1" dirty="0" smtClean="0">
              <a:solidFill>
                <a:schemeClr val="tx1"/>
              </a:solidFill>
              <a:latin typeface="Arial" pitchFamily="34" charset="0"/>
              <a:cs typeface="Arial" pitchFamily="34" charset="0"/>
            </a:endParaRPr>
          </a:p>
          <a:p>
            <a:pPr marL="0" indent="0" algn="ctr">
              <a:buNone/>
            </a:pPr>
            <a:r>
              <a:rPr lang="ru-RU" b="1" dirty="0" smtClean="0">
                <a:solidFill>
                  <a:schemeClr val="tx1"/>
                </a:solidFill>
                <a:latin typeface="Arial" pitchFamily="34" charset="0"/>
                <a:cs typeface="Arial" pitchFamily="34" charset="0"/>
              </a:rPr>
              <a:t>На </a:t>
            </a:r>
            <a:r>
              <a:rPr lang="ru-RU" b="1" dirty="0">
                <a:solidFill>
                  <a:schemeClr val="tx1"/>
                </a:solidFill>
                <a:latin typeface="Arial" pitchFamily="34" charset="0"/>
                <a:cs typeface="Arial" pitchFamily="34" charset="0"/>
              </a:rPr>
              <a:t>первый вопрос о том, состоят ли респонденты на данный момент в романтических отношениях было получено положительное согласие, то есть у всех участников на данный момент времени есть опыт подобных отношений, причем по продолжительности он варьируется от нескольких месяцев (5–7) до нескольких лет (2–3), что говорит о </a:t>
            </a:r>
            <a:r>
              <a:rPr lang="ru-RU" b="1" dirty="0" err="1">
                <a:solidFill>
                  <a:schemeClr val="tx1"/>
                </a:solidFill>
                <a:latin typeface="Arial" pitchFamily="34" charset="0"/>
                <a:cs typeface="Arial" pitchFamily="34" charset="0"/>
              </a:rPr>
              <a:t>сензитивности</a:t>
            </a:r>
            <a:r>
              <a:rPr lang="ru-RU" b="1" dirty="0">
                <a:solidFill>
                  <a:schemeClr val="tx1"/>
                </a:solidFill>
                <a:latin typeface="Arial" pitchFamily="34" charset="0"/>
                <a:cs typeface="Arial" pitchFamily="34" charset="0"/>
              </a:rPr>
              <a:t> данного возрастного периода для развития романтических отношений. </a:t>
            </a:r>
          </a:p>
        </p:txBody>
      </p:sp>
      <p:sp>
        <p:nvSpPr>
          <p:cNvPr id="4" name="Заголовок 1"/>
          <p:cNvSpPr>
            <a:spLocks noGrp="1"/>
          </p:cNvSpPr>
          <p:nvPr>
            <p:ph type="title"/>
          </p:nvPr>
        </p:nvSpPr>
        <p:spPr>
          <a:xfrm>
            <a:off x="457200" y="0"/>
            <a:ext cx="8229600" cy="1124744"/>
          </a:xfrm>
        </p:spPr>
        <p:txBody>
          <a:bodyPr/>
          <a:lstStyle/>
          <a:p>
            <a:r>
              <a:rPr lang="ru-RU" sz="4000" dirty="0" smtClean="0">
                <a:effectLst/>
              </a:rPr>
              <a:t/>
            </a:r>
            <a:br>
              <a:rPr lang="ru-RU" sz="4000" dirty="0" smtClean="0">
                <a:effectLst/>
              </a:rPr>
            </a:br>
            <a:r>
              <a:rPr lang="ru-RU" sz="4000" dirty="0">
                <a:effectLst/>
              </a:rPr>
              <a:t/>
            </a:r>
            <a:br>
              <a:rPr lang="ru-RU" sz="4000" dirty="0">
                <a:effectLst/>
              </a:rPr>
            </a:br>
            <a:r>
              <a:rPr lang="ru-RU" dirty="0">
                <a:effectLst/>
              </a:rPr>
              <a:t/>
            </a:r>
            <a:br>
              <a:rPr lang="ru-RU" dirty="0">
                <a:effectLst/>
              </a:rPr>
            </a:br>
            <a:r>
              <a:rPr lang="ru-RU" sz="4000" dirty="0">
                <a:effectLst/>
              </a:rPr>
              <a:t>Стресс в любовных отношениях</a:t>
            </a:r>
            <a:endParaRPr lang="ru-RU" sz="4000" dirty="0"/>
          </a:p>
        </p:txBody>
      </p:sp>
    </p:spTree>
    <p:extLst>
      <p:ext uri="{BB962C8B-B14F-4D97-AF65-F5344CB8AC3E}">
        <p14:creationId xmlns:p14="http://schemas.microsoft.com/office/powerpoint/2010/main" xmlns="" val="3358188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96752"/>
            <a:ext cx="8229600" cy="4929411"/>
          </a:xfrm>
        </p:spPr>
        <p:txBody>
          <a:bodyPr>
            <a:noAutofit/>
          </a:bodyPr>
          <a:lstStyle/>
          <a:p>
            <a:pPr marL="0" indent="0" algn="ctr">
              <a:buNone/>
            </a:pPr>
            <a:endParaRPr lang="ru-RU" b="1" dirty="0" smtClean="0">
              <a:solidFill>
                <a:schemeClr val="tx1"/>
              </a:solidFill>
              <a:latin typeface="Arial" pitchFamily="34" charset="0"/>
              <a:cs typeface="Arial" pitchFamily="34" charset="0"/>
            </a:endParaRPr>
          </a:p>
          <a:p>
            <a:pPr marL="0" indent="0" algn="ctr">
              <a:buNone/>
            </a:pPr>
            <a:r>
              <a:rPr lang="ru-RU" b="1" dirty="0" smtClean="0">
                <a:solidFill>
                  <a:schemeClr val="tx1"/>
                </a:solidFill>
                <a:latin typeface="Arial" pitchFamily="34" charset="0"/>
                <a:cs typeface="Arial" pitchFamily="34" charset="0"/>
              </a:rPr>
              <a:t>На </a:t>
            </a:r>
            <a:r>
              <a:rPr lang="ru-RU" b="1" dirty="0">
                <a:solidFill>
                  <a:schemeClr val="tx1"/>
                </a:solidFill>
                <a:latin typeface="Arial" pitchFamily="34" charset="0"/>
                <a:cs typeface="Arial" pitchFamily="34" charset="0"/>
              </a:rPr>
              <a:t>вопрос о том, присутствует ли стрессовый компонент в романтических отношениях (как положительный, так и отрицательный), все участники ответили положительно (100%). А вот по поводу соотношения </a:t>
            </a:r>
            <a:r>
              <a:rPr lang="ru-RU" b="1" dirty="0" err="1">
                <a:solidFill>
                  <a:schemeClr val="tx1"/>
                </a:solidFill>
                <a:latin typeface="Arial" pitchFamily="34" charset="0"/>
                <a:cs typeface="Arial" pitchFamily="34" charset="0"/>
              </a:rPr>
              <a:t>эустресса</a:t>
            </a:r>
            <a:r>
              <a:rPr lang="ru-RU" b="1" dirty="0">
                <a:solidFill>
                  <a:schemeClr val="tx1"/>
                </a:solidFill>
                <a:latin typeface="Arial" pitchFamily="34" charset="0"/>
                <a:cs typeface="Arial" pitchFamily="34" charset="0"/>
              </a:rPr>
              <a:t> и </a:t>
            </a:r>
            <a:r>
              <a:rPr lang="ru-RU" b="1" dirty="0" err="1">
                <a:solidFill>
                  <a:schemeClr val="tx1"/>
                </a:solidFill>
                <a:latin typeface="Arial" pitchFamily="34" charset="0"/>
                <a:cs typeface="Arial" pitchFamily="34" charset="0"/>
              </a:rPr>
              <a:t>дистресса</a:t>
            </a:r>
            <a:r>
              <a:rPr lang="ru-RU" b="1" dirty="0">
                <a:solidFill>
                  <a:schemeClr val="tx1"/>
                </a:solidFill>
                <a:latin typeface="Arial" pitchFamily="34" charset="0"/>
                <a:cs typeface="Arial" pitchFamily="34" charset="0"/>
              </a:rPr>
              <a:t> было отмечено, что ни того, ни другого в романтических отношениях по отдельности не существует, а присутствует их сочетание, только в разных пропорциях в зависимости от определенных ситуаций во взаимоотношениях. </a:t>
            </a:r>
          </a:p>
        </p:txBody>
      </p:sp>
      <p:sp>
        <p:nvSpPr>
          <p:cNvPr id="4" name="Заголовок 1"/>
          <p:cNvSpPr>
            <a:spLocks noGrp="1"/>
          </p:cNvSpPr>
          <p:nvPr>
            <p:ph type="title"/>
          </p:nvPr>
        </p:nvSpPr>
        <p:spPr>
          <a:xfrm>
            <a:off x="457200" y="0"/>
            <a:ext cx="8229600" cy="1124744"/>
          </a:xfrm>
        </p:spPr>
        <p:txBody>
          <a:bodyPr/>
          <a:lstStyle/>
          <a:p>
            <a:r>
              <a:rPr lang="ru-RU" sz="4000" dirty="0" smtClean="0">
                <a:effectLst/>
              </a:rPr>
              <a:t/>
            </a:r>
            <a:br>
              <a:rPr lang="ru-RU" sz="4000" dirty="0" smtClean="0">
                <a:effectLst/>
              </a:rPr>
            </a:br>
            <a:r>
              <a:rPr lang="ru-RU" sz="4000" dirty="0">
                <a:effectLst/>
              </a:rPr>
              <a:t/>
            </a:r>
            <a:br>
              <a:rPr lang="ru-RU" sz="4000" dirty="0">
                <a:effectLst/>
              </a:rPr>
            </a:br>
            <a:r>
              <a:rPr lang="ru-RU" dirty="0">
                <a:effectLst/>
              </a:rPr>
              <a:t/>
            </a:r>
            <a:br>
              <a:rPr lang="ru-RU" dirty="0">
                <a:effectLst/>
              </a:rPr>
            </a:br>
            <a:r>
              <a:rPr lang="ru-RU" sz="4000" dirty="0">
                <a:effectLst/>
              </a:rPr>
              <a:t>Стресс в любовных отношениях</a:t>
            </a:r>
            <a:endParaRPr lang="ru-RU" sz="4000" dirty="0"/>
          </a:p>
        </p:txBody>
      </p:sp>
    </p:spTree>
    <p:extLst>
      <p:ext uri="{BB962C8B-B14F-4D97-AF65-F5344CB8AC3E}">
        <p14:creationId xmlns:p14="http://schemas.microsoft.com/office/powerpoint/2010/main" xmlns="" val="232845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96752"/>
            <a:ext cx="8229600" cy="4929411"/>
          </a:xfrm>
        </p:spPr>
        <p:txBody>
          <a:bodyPr>
            <a:noAutofit/>
          </a:bodyPr>
          <a:lstStyle/>
          <a:p>
            <a:pPr marL="0" indent="0">
              <a:buNone/>
            </a:pPr>
            <a:r>
              <a:rPr lang="ru-RU" b="1" dirty="0" smtClean="0">
                <a:solidFill>
                  <a:schemeClr val="tx1"/>
                </a:solidFill>
                <a:latin typeface="Arial" pitchFamily="34" charset="0"/>
                <a:cs typeface="Arial" pitchFamily="34" charset="0"/>
              </a:rPr>
              <a:t>На </a:t>
            </a:r>
            <a:r>
              <a:rPr lang="ru-RU" b="1" dirty="0">
                <a:solidFill>
                  <a:schemeClr val="tx1"/>
                </a:solidFill>
                <a:latin typeface="Arial" pitchFamily="34" charset="0"/>
                <a:cs typeface="Arial" pitchFamily="34" charset="0"/>
              </a:rPr>
              <a:t>открытый вопрос, где участникам предлагалось перечислить стрессовые ситуации, переживаемые в романтических отношениях, были получены достаточно похожие варианты ответов, которые в процентном соотношении между собой распределились следующим образом: </a:t>
            </a:r>
            <a:endParaRPr lang="ru-RU" b="1" dirty="0" smtClean="0">
              <a:solidFill>
                <a:schemeClr val="tx1"/>
              </a:solidFill>
              <a:latin typeface="Arial" pitchFamily="34" charset="0"/>
              <a:cs typeface="Arial" pitchFamily="34" charset="0"/>
            </a:endParaRPr>
          </a:p>
          <a:p>
            <a:pPr marL="457200" indent="-457200">
              <a:buAutoNum type="arabicPeriod"/>
            </a:pPr>
            <a:r>
              <a:rPr lang="ru-RU" b="1" dirty="0" smtClean="0">
                <a:solidFill>
                  <a:schemeClr val="tx1"/>
                </a:solidFill>
                <a:latin typeface="Arial" pitchFamily="34" charset="0"/>
                <a:cs typeface="Arial" pitchFamily="34" charset="0"/>
              </a:rPr>
              <a:t>неразделенная </a:t>
            </a:r>
            <a:r>
              <a:rPr lang="ru-RU" b="1" dirty="0">
                <a:solidFill>
                  <a:schemeClr val="tx1"/>
                </a:solidFill>
                <a:latin typeface="Arial" pitchFamily="34" charset="0"/>
                <a:cs typeface="Arial" pitchFamily="34" charset="0"/>
              </a:rPr>
              <a:t>(безответная) любовь – 85%; </a:t>
            </a:r>
            <a:endParaRPr lang="ru-RU" b="1" dirty="0" smtClean="0">
              <a:solidFill>
                <a:schemeClr val="tx1"/>
              </a:solidFill>
              <a:latin typeface="Arial" pitchFamily="34" charset="0"/>
              <a:cs typeface="Arial" pitchFamily="34" charset="0"/>
            </a:endParaRPr>
          </a:p>
          <a:p>
            <a:pPr marL="457200" indent="-457200">
              <a:buAutoNum type="arabicPeriod"/>
            </a:pPr>
            <a:r>
              <a:rPr lang="ru-RU" b="1" dirty="0" smtClean="0">
                <a:solidFill>
                  <a:schemeClr val="tx1"/>
                </a:solidFill>
                <a:latin typeface="Arial" pitchFamily="34" charset="0"/>
                <a:cs typeface="Arial" pitchFamily="34" charset="0"/>
              </a:rPr>
              <a:t>первая </a:t>
            </a:r>
            <a:r>
              <a:rPr lang="ru-RU" b="1" dirty="0">
                <a:solidFill>
                  <a:schemeClr val="tx1"/>
                </a:solidFill>
                <a:latin typeface="Arial" pitchFamily="34" charset="0"/>
                <a:cs typeface="Arial" pitchFamily="34" charset="0"/>
              </a:rPr>
              <a:t>любовь – 75%; </a:t>
            </a:r>
            <a:endParaRPr lang="ru-RU" b="1" dirty="0" smtClean="0">
              <a:solidFill>
                <a:schemeClr val="tx1"/>
              </a:solidFill>
              <a:latin typeface="Arial" pitchFamily="34" charset="0"/>
              <a:cs typeface="Arial" pitchFamily="34" charset="0"/>
            </a:endParaRPr>
          </a:p>
          <a:p>
            <a:pPr marL="457200" indent="-457200">
              <a:buAutoNum type="arabicPeriod"/>
            </a:pPr>
            <a:r>
              <a:rPr lang="ru-RU" b="1" dirty="0" smtClean="0">
                <a:solidFill>
                  <a:schemeClr val="tx1"/>
                </a:solidFill>
                <a:latin typeface="Arial" pitchFamily="34" charset="0"/>
                <a:cs typeface="Arial" pitchFamily="34" charset="0"/>
              </a:rPr>
              <a:t>ревность </a:t>
            </a:r>
            <a:r>
              <a:rPr lang="ru-RU" b="1" dirty="0">
                <a:solidFill>
                  <a:schemeClr val="tx1"/>
                </a:solidFill>
                <a:latin typeface="Arial" pitchFamily="34" charset="0"/>
                <a:cs typeface="Arial" pitchFamily="34" charset="0"/>
              </a:rPr>
              <a:t>– 70%; </a:t>
            </a:r>
            <a:endParaRPr lang="ru-RU" b="1" dirty="0" smtClean="0">
              <a:solidFill>
                <a:schemeClr val="tx1"/>
              </a:solidFill>
              <a:latin typeface="Arial" pitchFamily="34" charset="0"/>
              <a:cs typeface="Arial" pitchFamily="34" charset="0"/>
            </a:endParaRPr>
          </a:p>
          <a:p>
            <a:pPr marL="457200" indent="-457200">
              <a:buAutoNum type="arabicPeriod"/>
            </a:pPr>
            <a:r>
              <a:rPr lang="ru-RU" b="1" dirty="0" smtClean="0">
                <a:solidFill>
                  <a:schemeClr val="tx1"/>
                </a:solidFill>
                <a:latin typeface="Arial" pitchFamily="34" charset="0"/>
                <a:cs typeface="Arial" pitchFamily="34" charset="0"/>
              </a:rPr>
              <a:t>первый </a:t>
            </a:r>
            <a:r>
              <a:rPr lang="ru-RU" b="1" dirty="0">
                <a:solidFill>
                  <a:schemeClr val="tx1"/>
                </a:solidFill>
                <a:latin typeface="Arial" pitchFamily="34" charset="0"/>
                <a:cs typeface="Arial" pitchFamily="34" charset="0"/>
              </a:rPr>
              <a:t>сексуальный опыт – 70 %; </a:t>
            </a:r>
            <a:endParaRPr lang="ru-RU" b="1" dirty="0" smtClean="0">
              <a:solidFill>
                <a:schemeClr val="tx1"/>
              </a:solidFill>
              <a:latin typeface="Arial" pitchFamily="34" charset="0"/>
              <a:cs typeface="Arial" pitchFamily="34" charset="0"/>
            </a:endParaRPr>
          </a:p>
          <a:p>
            <a:pPr marL="457200" indent="-457200">
              <a:buAutoNum type="arabicPeriod"/>
            </a:pPr>
            <a:r>
              <a:rPr lang="ru-RU" b="1" dirty="0" smtClean="0">
                <a:solidFill>
                  <a:schemeClr val="tx1"/>
                </a:solidFill>
                <a:latin typeface="Arial" pitchFamily="34" charset="0"/>
                <a:cs typeface="Arial" pitchFamily="34" charset="0"/>
              </a:rPr>
              <a:t>другие </a:t>
            </a:r>
            <a:r>
              <a:rPr lang="ru-RU" b="1" dirty="0">
                <a:solidFill>
                  <a:schemeClr val="tx1"/>
                </a:solidFill>
                <a:latin typeface="Arial" pitchFamily="34" charset="0"/>
                <a:cs typeface="Arial" pitchFamily="34" charset="0"/>
              </a:rPr>
              <a:t>варианты (измена, потеря партнера по каким-либо причинам, одиночество) встречаются у менее чем 45 % опрошенных</a:t>
            </a:r>
          </a:p>
        </p:txBody>
      </p:sp>
      <p:sp>
        <p:nvSpPr>
          <p:cNvPr id="4" name="Заголовок 1"/>
          <p:cNvSpPr>
            <a:spLocks noGrp="1"/>
          </p:cNvSpPr>
          <p:nvPr>
            <p:ph type="title"/>
          </p:nvPr>
        </p:nvSpPr>
        <p:spPr>
          <a:xfrm>
            <a:off x="457200" y="0"/>
            <a:ext cx="8229600" cy="1124744"/>
          </a:xfrm>
        </p:spPr>
        <p:txBody>
          <a:bodyPr/>
          <a:lstStyle/>
          <a:p>
            <a:r>
              <a:rPr lang="ru-RU" sz="4000" dirty="0" smtClean="0">
                <a:effectLst/>
              </a:rPr>
              <a:t/>
            </a:r>
            <a:br>
              <a:rPr lang="ru-RU" sz="4000" dirty="0" smtClean="0">
                <a:effectLst/>
              </a:rPr>
            </a:br>
            <a:r>
              <a:rPr lang="ru-RU" sz="4000" dirty="0">
                <a:effectLst/>
              </a:rPr>
              <a:t/>
            </a:r>
            <a:br>
              <a:rPr lang="ru-RU" sz="4000" dirty="0">
                <a:effectLst/>
              </a:rPr>
            </a:br>
            <a:r>
              <a:rPr lang="ru-RU" dirty="0">
                <a:effectLst/>
              </a:rPr>
              <a:t/>
            </a:r>
            <a:br>
              <a:rPr lang="ru-RU" dirty="0">
                <a:effectLst/>
              </a:rPr>
            </a:br>
            <a:r>
              <a:rPr lang="ru-RU" sz="4000" dirty="0">
                <a:effectLst/>
              </a:rPr>
              <a:t>Стресс в любовных отношениях</a:t>
            </a:r>
            <a:endParaRPr lang="ru-RU" sz="4000" dirty="0"/>
          </a:p>
        </p:txBody>
      </p:sp>
    </p:spTree>
    <p:extLst>
      <p:ext uri="{BB962C8B-B14F-4D97-AF65-F5344CB8AC3E}">
        <p14:creationId xmlns:p14="http://schemas.microsoft.com/office/powerpoint/2010/main" xmlns="" val="1661921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340768"/>
            <a:ext cx="8229600" cy="4525963"/>
          </a:xfrm>
        </p:spPr>
        <p:txBody>
          <a:bodyPr>
            <a:noAutofit/>
          </a:bodyPr>
          <a:lstStyle/>
          <a:p>
            <a:r>
              <a:rPr lang="ru-RU" b="1" dirty="0">
                <a:solidFill>
                  <a:schemeClr val="tx1"/>
                </a:solidFill>
                <a:latin typeface="Arial" pitchFamily="34" charset="0"/>
                <a:cs typeface="Arial" pitchFamily="34" charset="0"/>
              </a:rPr>
              <a:t>Итак, наиболее значимым стрессором, с точки зрения молодых людей, является неразделенная любовь. </a:t>
            </a:r>
          </a:p>
          <a:p>
            <a:r>
              <a:rPr lang="ru-RU" b="1" dirty="0">
                <a:solidFill>
                  <a:schemeClr val="tx1"/>
                </a:solidFill>
                <a:latin typeface="Arial" pitchFamily="34" charset="0"/>
                <a:cs typeface="Arial" pitchFamily="34" charset="0"/>
              </a:rPr>
              <a:t>Вторым по значимости стрессором является первая любовь.</a:t>
            </a:r>
          </a:p>
          <a:p>
            <a:r>
              <a:rPr lang="ru-RU" b="1" dirty="0">
                <a:solidFill>
                  <a:schemeClr val="tx1"/>
                </a:solidFill>
                <a:latin typeface="Arial" pitchFamily="34" charset="0"/>
                <a:cs typeface="Arial" pitchFamily="34" charset="0"/>
              </a:rPr>
              <a:t>Третий стрессор, ревность – это сильнейшее эмоциональное чувство, продиктованное сложными психическими функциями, которые определяют поведенческий портрет того или иного </a:t>
            </a:r>
            <a:r>
              <a:rPr lang="ru-RU" b="1" dirty="0" smtClean="0">
                <a:solidFill>
                  <a:schemeClr val="tx1"/>
                </a:solidFill>
                <a:latin typeface="Arial" pitchFamily="34" charset="0"/>
                <a:cs typeface="Arial" pitchFamily="34" charset="0"/>
              </a:rPr>
              <a:t>человека</a:t>
            </a:r>
            <a:r>
              <a:rPr lang="ru-RU" b="1" dirty="0">
                <a:solidFill>
                  <a:schemeClr val="tx1"/>
                </a:solidFill>
                <a:latin typeface="Arial" pitchFamily="34" charset="0"/>
                <a:cs typeface="Arial" pitchFamily="34" charset="0"/>
              </a:rPr>
              <a:t>.</a:t>
            </a:r>
          </a:p>
          <a:p>
            <a:r>
              <a:rPr lang="ru-RU" b="1" dirty="0">
                <a:solidFill>
                  <a:schemeClr val="tx1"/>
                </a:solidFill>
                <a:latin typeface="Arial" pitchFamily="34" charset="0"/>
                <a:cs typeface="Arial" pitchFamily="34" charset="0"/>
              </a:rPr>
              <a:t>Первый сексуальный опыт – это огромный стресс для организма, не только на физическом, но и на психологическом уровне. </a:t>
            </a:r>
          </a:p>
        </p:txBody>
      </p:sp>
      <p:sp>
        <p:nvSpPr>
          <p:cNvPr id="4" name="Заголовок 1"/>
          <p:cNvSpPr>
            <a:spLocks noGrp="1"/>
          </p:cNvSpPr>
          <p:nvPr>
            <p:ph type="title"/>
          </p:nvPr>
        </p:nvSpPr>
        <p:spPr>
          <a:xfrm>
            <a:off x="457200" y="0"/>
            <a:ext cx="8229600" cy="1124744"/>
          </a:xfrm>
        </p:spPr>
        <p:txBody>
          <a:bodyPr/>
          <a:lstStyle/>
          <a:p>
            <a:r>
              <a:rPr lang="ru-RU" sz="4000" dirty="0" smtClean="0">
                <a:effectLst/>
              </a:rPr>
              <a:t/>
            </a:r>
            <a:br>
              <a:rPr lang="ru-RU" sz="4000" dirty="0" smtClean="0">
                <a:effectLst/>
              </a:rPr>
            </a:br>
            <a:r>
              <a:rPr lang="ru-RU" sz="4000" dirty="0">
                <a:effectLst/>
              </a:rPr>
              <a:t/>
            </a:r>
            <a:br>
              <a:rPr lang="ru-RU" sz="4000" dirty="0">
                <a:effectLst/>
              </a:rPr>
            </a:br>
            <a:r>
              <a:rPr lang="ru-RU" dirty="0">
                <a:effectLst/>
              </a:rPr>
              <a:t/>
            </a:r>
            <a:br>
              <a:rPr lang="ru-RU" dirty="0">
                <a:effectLst/>
              </a:rPr>
            </a:br>
            <a:r>
              <a:rPr lang="ru-RU" sz="4000" dirty="0">
                <a:effectLst/>
              </a:rPr>
              <a:t>Стресс в любовных отношениях</a:t>
            </a:r>
            <a:endParaRPr lang="ru-RU" sz="4000" dirty="0"/>
          </a:p>
        </p:txBody>
      </p:sp>
    </p:spTree>
    <p:extLst>
      <p:ext uri="{BB962C8B-B14F-4D97-AF65-F5344CB8AC3E}">
        <p14:creationId xmlns:p14="http://schemas.microsoft.com/office/powerpoint/2010/main" xmlns="" val="3834633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000" dirty="0">
                <a:effectLst/>
              </a:rPr>
              <a:t>Особенности подросткового возраста</a:t>
            </a:r>
            <a:endParaRPr lang="ru-RU" sz="4000" dirty="0"/>
          </a:p>
        </p:txBody>
      </p:sp>
      <p:sp>
        <p:nvSpPr>
          <p:cNvPr id="3" name="Объект 2"/>
          <p:cNvSpPr>
            <a:spLocks noGrp="1"/>
          </p:cNvSpPr>
          <p:nvPr>
            <p:ph idx="1"/>
          </p:nvPr>
        </p:nvSpPr>
        <p:spPr/>
        <p:txBody>
          <a:bodyPr>
            <a:normAutofit fontScale="92500" lnSpcReduction="10000"/>
          </a:bodyPr>
          <a:lstStyle/>
          <a:p>
            <a:r>
              <a:rPr lang="ru-RU" b="1" dirty="0">
                <a:solidFill>
                  <a:schemeClr val="tx1"/>
                </a:solidFill>
                <a:latin typeface="Arial" pitchFamily="34" charset="0"/>
                <a:cs typeface="Arial" pitchFamily="34" charset="0"/>
              </a:rPr>
              <a:t>Процесс медленного полового созревания начинается в </a:t>
            </a:r>
            <a:r>
              <a:rPr lang="ru-RU" b="1" dirty="0" smtClean="0">
                <a:solidFill>
                  <a:schemeClr val="tx1"/>
                </a:solidFill>
                <a:latin typeface="Arial" pitchFamily="34" charset="0"/>
                <a:cs typeface="Arial" pitchFamily="34" charset="0"/>
              </a:rPr>
              <a:t>13-15 </a:t>
            </a:r>
            <a:r>
              <a:rPr lang="ru-RU" b="1" dirty="0">
                <a:solidFill>
                  <a:schemeClr val="tx1"/>
                </a:solidFill>
                <a:latin typeface="Arial" pitchFamily="34" charset="0"/>
                <a:cs typeface="Arial" pitchFamily="34" charset="0"/>
              </a:rPr>
              <a:t>лет, быстрого – в 10-12 </a:t>
            </a:r>
            <a:r>
              <a:rPr lang="ru-RU" b="1" dirty="0" smtClean="0">
                <a:solidFill>
                  <a:schemeClr val="tx1"/>
                </a:solidFill>
                <a:latin typeface="Arial" pitchFamily="34" charset="0"/>
                <a:cs typeface="Arial" pitchFamily="34" charset="0"/>
              </a:rPr>
              <a:t>лет</a:t>
            </a:r>
            <a:endParaRPr lang="ru-RU" b="1" dirty="0">
              <a:solidFill>
                <a:schemeClr val="tx1"/>
              </a:solidFill>
              <a:latin typeface="Arial" pitchFamily="34" charset="0"/>
              <a:cs typeface="Arial" pitchFamily="34" charset="0"/>
            </a:endParaRPr>
          </a:p>
          <a:p>
            <a:endParaRPr lang="ru-RU" b="1" dirty="0" smtClean="0">
              <a:solidFill>
                <a:schemeClr val="tx1"/>
              </a:solidFill>
              <a:latin typeface="Arial" pitchFamily="34" charset="0"/>
              <a:cs typeface="Arial" pitchFamily="34" charset="0"/>
            </a:endParaRPr>
          </a:p>
          <a:p>
            <a:r>
              <a:rPr lang="ru-RU" b="1" dirty="0">
                <a:solidFill>
                  <a:schemeClr val="tx1"/>
                </a:solidFill>
                <a:latin typeface="Arial" pitchFamily="34" charset="0"/>
                <a:cs typeface="Arial" pitchFamily="34" charset="0"/>
              </a:rPr>
              <a:t>Извечный конфликт отцов и детей, разрешить который не удалось ни одному поколению, обостряется именно в этот период, когда дети взрослеют, постигают азы взрослой </a:t>
            </a:r>
            <a:r>
              <a:rPr lang="ru-RU" b="1" dirty="0" smtClean="0">
                <a:solidFill>
                  <a:schemeClr val="tx1"/>
                </a:solidFill>
                <a:latin typeface="Arial" pitchFamily="34" charset="0"/>
                <a:cs typeface="Arial" pitchFamily="34" charset="0"/>
              </a:rPr>
              <a:t>жизни</a:t>
            </a:r>
            <a:endParaRPr lang="ru-RU" b="1" dirty="0">
              <a:solidFill>
                <a:schemeClr val="tx1"/>
              </a:solidFill>
              <a:latin typeface="Arial" pitchFamily="34" charset="0"/>
              <a:cs typeface="Arial" pitchFamily="34" charset="0"/>
            </a:endParaRPr>
          </a:p>
          <a:p>
            <a:endParaRPr lang="ru-RU" b="1" dirty="0" smtClean="0">
              <a:solidFill>
                <a:schemeClr val="tx1"/>
              </a:solidFill>
              <a:latin typeface="Arial" pitchFamily="34" charset="0"/>
              <a:cs typeface="Arial" pitchFamily="34" charset="0"/>
            </a:endParaRPr>
          </a:p>
          <a:p>
            <a:r>
              <a:rPr lang="ru-RU" b="1" dirty="0">
                <a:solidFill>
                  <a:schemeClr val="tx1"/>
                </a:solidFill>
                <a:latin typeface="Arial" pitchFamily="34" charset="0"/>
                <a:cs typeface="Arial" pitchFamily="34" charset="0"/>
              </a:rPr>
              <a:t>Но именно в это время </a:t>
            </a:r>
            <a:r>
              <a:rPr lang="ru-RU" b="1" dirty="0" smtClean="0">
                <a:solidFill>
                  <a:schemeClr val="tx1"/>
                </a:solidFill>
                <a:latin typeface="Arial" pitchFamily="34" charset="0"/>
                <a:cs typeface="Arial" pitchFamily="34" charset="0"/>
              </a:rPr>
              <a:t>дети-подростки </a:t>
            </a:r>
            <a:r>
              <a:rPr lang="ru-RU" b="1" dirty="0">
                <a:solidFill>
                  <a:schemeClr val="tx1"/>
                </a:solidFill>
                <a:latin typeface="Arial" pitchFamily="34" charset="0"/>
                <a:cs typeface="Arial" pitchFamily="34" charset="0"/>
              </a:rPr>
              <a:t>становятся особенно уязвимыми, ранимыми, чувствительными, хотя и пытаются это всячески скрывать. Вместе со стремлением к независимости и свободе подросток сталкивается с неизвестностью и незнанием. </a:t>
            </a:r>
            <a:r>
              <a:rPr lang="ru-RU" b="1" dirty="0" smtClean="0">
                <a:solidFill>
                  <a:schemeClr val="tx1"/>
                </a:solidFill>
                <a:latin typeface="Arial" pitchFamily="34" charset="0"/>
                <a:cs typeface="Arial" pitchFamily="34" charset="0"/>
              </a:rPr>
              <a:t> </a:t>
            </a:r>
            <a:endParaRPr lang="ru-RU"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xmlns="" val="2527082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229600" cy="764704"/>
          </a:xfrm>
        </p:spPr>
        <p:txBody>
          <a:bodyPr/>
          <a:lstStyle/>
          <a:p>
            <a:r>
              <a:rPr lang="ru-RU" sz="4000" dirty="0" smtClean="0"/>
              <a:t>Безответная любовь</a:t>
            </a:r>
            <a:endParaRPr lang="ru-RU" sz="4000" dirty="0"/>
          </a:p>
        </p:txBody>
      </p:sp>
      <p:sp>
        <p:nvSpPr>
          <p:cNvPr id="3" name="Объект 2"/>
          <p:cNvSpPr>
            <a:spLocks noGrp="1"/>
          </p:cNvSpPr>
          <p:nvPr>
            <p:ph idx="1"/>
          </p:nvPr>
        </p:nvSpPr>
        <p:spPr/>
        <p:txBody>
          <a:bodyPr>
            <a:normAutofit/>
          </a:bodyPr>
          <a:lstStyle/>
          <a:p>
            <a:pPr marL="0" indent="0">
              <a:buNone/>
            </a:pPr>
            <a:r>
              <a:rPr lang="ru-RU" b="1" dirty="0">
                <a:solidFill>
                  <a:schemeClr val="tx1"/>
                </a:solidFill>
                <a:latin typeface="Arial" pitchFamily="34" charset="0"/>
                <a:cs typeface="Arial" pitchFamily="34" charset="0"/>
              </a:rPr>
              <a:t>Эрих </a:t>
            </a:r>
            <a:r>
              <a:rPr lang="ru-RU" b="1" dirty="0" err="1">
                <a:solidFill>
                  <a:schemeClr val="tx1"/>
                </a:solidFill>
                <a:latin typeface="Arial" pitchFamily="34" charset="0"/>
                <a:cs typeface="Arial" pitchFamily="34" charset="0"/>
              </a:rPr>
              <a:t>Фромм</a:t>
            </a:r>
            <a:r>
              <a:rPr lang="ru-RU" b="1" dirty="0">
                <a:solidFill>
                  <a:schemeClr val="tx1"/>
                </a:solidFill>
                <a:latin typeface="Arial" pitchFamily="34" charset="0"/>
                <a:cs typeface="Arial" pitchFamily="34" charset="0"/>
              </a:rPr>
              <a:t> в своем научном труде «Психология любви» выделяет несколько видов любви: </a:t>
            </a:r>
            <a:endParaRPr lang="ru-RU" b="1" dirty="0" smtClean="0">
              <a:solidFill>
                <a:schemeClr val="tx1"/>
              </a:solidFill>
              <a:latin typeface="Arial" pitchFamily="34" charset="0"/>
              <a:cs typeface="Arial" pitchFamily="34" charset="0"/>
            </a:endParaRPr>
          </a:p>
          <a:p>
            <a:pPr marL="0" indent="0">
              <a:buNone/>
            </a:pPr>
            <a:r>
              <a:rPr lang="ru-RU" b="1" dirty="0" smtClean="0">
                <a:solidFill>
                  <a:schemeClr val="tx1"/>
                </a:solidFill>
                <a:latin typeface="Arial" pitchFamily="34" charset="0"/>
                <a:cs typeface="Arial" pitchFamily="34" charset="0"/>
              </a:rPr>
              <a:t>– </a:t>
            </a:r>
            <a:r>
              <a:rPr lang="ru-RU" b="1" dirty="0">
                <a:solidFill>
                  <a:schemeClr val="tx1"/>
                </a:solidFill>
                <a:latin typeface="Arial" pitchFamily="34" charset="0"/>
                <a:cs typeface="Arial" pitchFamily="34" charset="0"/>
              </a:rPr>
              <a:t>братская любовь; </a:t>
            </a:r>
            <a:endParaRPr lang="ru-RU" b="1" dirty="0" smtClean="0">
              <a:solidFill>
                <a:schemeClr val="tx1"/>
              </a:solidFill>
              <a:latin typeface="Arial" pitchFamily="34" charset="0"/>
              <a:cs typeface="Arial" pitchFamily="34" charset="0"/>
            </a:endParaRPr>
          </a:p>
          <a:p>
            <a:pPr marL="0" indent="0">
              <a:buNone/>
            </a:pPr>
            <a:r>
              <a:rPr lang="ru-RU" b="1" dirty="0" smtClean="0">
                <a:solidFill>
                  <a:schemeClr val="tx1"/>
                </a:solidFill>
                <a:latin typeface="Arial" pitchFamily="34" charset="0"/>
                <a:cs typeface="Arial" pitchFamily="34" charset="0"/>
              </a:rPr>
              <a:t>– </a:t>
            </a:r>
            <a:r>
              <a:rPr lang="ru-RU" b="1" dirty="0">
                <a:solidFill>
                  <a:schemeClr val="tx1"/>
                </a:solidFill>
                <a:latin typeface="Arial" pitchFamily="34" charset="0"/>
                <a:cs typeface="Arial" pitchFamily="34" charset="0"/>
              </a:rPr>
              <a:t>материнская любовь; </a:t>
            </a:r>
            <a:endParaRPr lang="ru-RU" b="1" dirty="0" smtClean="0">
              <a:solidFill>
                <a:schemeClr val="tx1"/>
              </a:solidFill>
              <a:latin typeface="Arial" pitchFamily="34" charset="0"/>
              <a:cs typeface="Arial" pitchFamily="34" charset="0"/>
            </a:endParaRPr>
          </a:p>
          <a:p>
            <a:pPr marL="0" indent="0">
              <a:buNone/>
            </a:pPr>
            <a:r>
              <a:rPr lang="ru-RU" b="1" dirty="0" smtClean="0">
                <a:solidFill>
                  <a:schemeClr val="tx1"/>
                </a:solidFill>
                <a:latin typeface="Arial" pitchFamily="34" charset="0"/>
                <a:cs typeface="Arial" pitchFamily="34" charset="0"/>
              </a:rPr>
              <a:t>– </a:t>
            </a:r>
            <a:r>
              <a:rPr lang="ru-RU" b="1" dirty="0">
                <a:solidFill>
                  <a:schemeClr val="tx1"/>
                </a:solidFill>
                <a:latin typeface="Arial" pitchFamily="34" charset="0"/>
                <a:cs typeface="Arial" pitchFamily="34" charset="0"/>
              </a:rPr>
              <a:t>эротическая любовь; </a:t>
            </a:r>
            <a:endParaRPr lang="ru-RU" b="1" dirty="0" smtClean="0">
              <a:solidFill>
                <a:schemeClr val="tx1"/>
              </a:solidFill>
              <a:latin typeface="Arial" pitchFamily="34" charset="0"/>
              <a:cs typeface="Arial" pitchFamily="34" charset="0"/>
            </a:endParaRPr>
          </a:p>
          <a:p>
            <a:pPr marL="0" indent="0">
              <a:buNone/>
            </a:pPr>
            <a:r>
              <a:rPr lang="ru-RU" b="1" dirty="0" smtClean="0">
                <a:solidFill>
                  <a:schemeClr val="tx1"/>
                </a:solidFill>
                <a:latin typeface="Arial" pitchFamily="34" charset="0"/>
                <a:cs typeface="Arial" pitchFamily="34" charset="0"/>
              </a:rPr>
              <a:t>– </a:t>
            </a:r>
            <a:r>
              <a:rPr lang="ru-RU" b="1" dirty="0">
                <a:solidFill>
                  <a:schemeClr val="tx1"/>
                </a:solidFill>
                <a:latin typeface="Arial" pitchFamily="34" charset="0"/>
                <a:cs typeface="Arial" pitchFamily="34" charset="0"/>
              </a:rPr>
              <a:t>любовь к себе; </a:t>
            </a:r>
            <a:endParaRPr lang="ru-RU" b="1" dirty="0" smtClean="0">
              <a:solidFill>
                <a:schemeClr val="tx1"/>
              </a:solidFill>
              <a:latin typeface="Arial" pitchFamily="34" charset="0"/>
              <a:cs typeface="Arial" pitchFamily="34" charset="0"/>
            </a:endParaRPr>
          </a:p>
          <a:p>
            <a:pPr marL="0" indent="0">
              <a:buNone/>
            </a:pPr>
            <a:r>
              <a:rPr lang="ru-RU" b="1" dirty="0" smtClean="0">
                <a:solidFill>
                  <a:schemeClr val="tx1"/>
                </a:solidFill>
                <a:latin typeface="Arial" pitchFamily="34" charset="0"/>
                <a:cs typeface="Arial" pitchFamily="34" charset="0"/>
              </a:rPr>
              <a:t>– </a:t>
            </a:r>
            <a:r>
              <a:rPr lang="ru-RU" b="1" dirty="0">
                <a:solidFill>
                  <a:schemeClr val="tx1"/>
                </a:solidFill>
                <a:latin typeface="Arial" pitchFamily="34" charset="0"/>
                <a:cs typeface="Arial" pitchFamily="34" charset="0"/>
              </a:rPr>
              <a:t>любовь к </a:t>
            </a:r>
            <a:r>
              <a:rPr lang="ru-RU" b="1" dirty="0" smtClean="0">
                <a:solidFill>
                  <a:schemeClr val="tx1"/>
                </a:solidFill>
                <a:latin typeface="Arial" pitchFamily="34" charset="0"/>
                <a:cs typeface="Arial" pitchFamily="34" charset="0"/>
              </a:rPr>
              <a:t>Богу. </a:t>
            </a:r>
          </a:p>
          <a:p>
            <a:pPr marL="0" indent="0" algn="ctr">
              <a:buNone/>
            </a:pPr>
            <a:r>
              <a:rPr lang="ru-RU" b="1" dirty="0" smtClean="0">
                <a:solidFill>
                  <a:schemeClr val="tx1"/>
                </a:solidFill>
                <a:latin typeface="Arial" pitchFamily="34" charset="0"/>
                <a:cs typeface="Arial" pitchFamily="34" charset="0"/>
              </a:rPr>
              <a:t>Еще </a:t>
            </a:r>
            <a:r>
              <a:rPr lang="ru-RU" b="1" dirty="0">
                <a:solidFill>
                  <a:schemeClr val="tx1"/>
                </a:solidFill>
                <a:latin typeface="Arial" pitchFamily="34" charset="0"/>
                <a:cs typeface="Arial" pitchFamily="34" charset="0"/>
              </a:rPr>
              <a:t>одним видом любви является безответная любовь, то есть любовь к человеку, не отвечающему взаимным чувством. </a:t>
            </a:r>
          </a:p>
        </p:txBody>
      </p:sp>
    </p:spTree>
    <p:extLst>
      <p:ext uri="{BB962C8B-B14F-4D97-AF65-F5344CB8AC3E}">
        <p14:creationId xmlns:p14="http://schemas.microsoft.com/office/powerpoint/2010/main" xmlns="" val="40283476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268760"/>
            <a:ext cx="8229600" cy="4857403"/>
          </a:xfrm>
        </p:spPr>
        <p:txBody>
          <a:bodyPr>
            <a:normAutofit lnSpcReduction="10000"/>
          </a:bodyPr>
          <a:lstStyle/>
          <a:p>
            <a:pPr marL="0" indent="0">
              <a:buNone/>
            </a:pPr>
            <a:r>
              <a:rPr lang="ru-RU" b="1" dirty="0">
                <a:solidFill>
                  <a:schemeClr val="tx1"/>
                </a:solidFill>
                <a:latin typeface="Arial" pitchFamily="34" charset="0"/>
                <a:cs typeface="Arial" pitchFamily="34" charset="0"/>
              </a:rPr>
              <a:t>Подростки часто сами по себе переживают состояния подавленности, депрессии, гнева и страха перед будущим. </a:t>
            </a:r>
            <a:endParaRPr lang="ru-RU" b="1" dirty="0" smtClean="0">
              <a:solidFill>
                <a:schemeClr val="tx1"/>
              </a:solidFill>
              <a:latin typeface="Arial" pitchFamily="34" charset="0"/>
              <a:cs typeface="Arial" pitchFamily="34" charset="0"/>
            </a:endParaRPr>
          </a:p>
          <a:p>
            <a:pPr marL="0" indent="0">
              <a:buNone/>
            </a:pPr>
            <a:r>
              <a:rPr lang="ru-RU" b="1" dirty="0" smtClean="0">
                <a:solidFill>
                  <a:schemeClr val="tx1"/>
                </a:solidFill>
                <a:latin typeface="Arial" pitchFamily="34" charset="0"/>
                <a:cs typeface="Arial" pitchFamily="34" charset="0"/>
              </a:rPr>
              <a:t>Именно </a:t>
            </a:r>
            <a:r>
              <a:rPr lang="ru-RU" b="1" dirty="0">
                <a:solidFill>
                  <a:schemeClr val="tx1"/>
                </a:solidFill>
                <a:latin typeface="Arial" pitchFamily="34" charset="0"/>
                <a:cs typeface="Arial" pitchFamily="34" charset="0"/>
              </a:rPr>
              <a:t>поэтому существует тенденция к увеличению числа самоубийств среди подростков. В самоубийстве они могут видеть решение своих проблем. </a:t>
            </a:r>
            <a:endParaRPr lang="ru-RU" b="1" dirty="0" smtClean="0">
              <a:solidFill>
                <a:schemeClr val="tx1"/>
              </a:solidFill>
              <a:latin typeface="Arial" pitchFamily="34" charset="0"/>
              <a:cs typeface="Arial" pitchFamily="34" charset="0"/>
            </a:endParaRPr>
          </a:p>
          <a:p>
            <a:pPr marL="0" indent="0">
              <a:buNone/>
            </a:pPr>
            <a:r>
              <a:rPr lang="ru-RU" b="1" dirty="0" smtClean="0">
                <a:solidFill>
                  <a:schemeClr val="tx1"/>
                </a:solidFill>
                <a:latin typeface="Arial" pitchFamily="34" charset="0"/>
                <a:cs typeface="Arial" pitchFamily="34" charset="0"/>
              </a:rPr>
              <a:t>Но </a:t>
            </a:r>
            <a:r>
              <a:rPr lang="ru-RU" b="1" dirty="0">
                <a:solidFill>
                  <a:schemeClr val="tx1"/>
                </a:solidFill>
                <a:latin typeface="Arial" pitchFamily="34" charset="0"/>
                <a:cs typeface="Arial" pitchFamily="34" charset="0"/>
              </a:rPr>
              <a:t>далеко не все прибегают к самоубийству, многие подростки уходят в себя, становятся замкнутыми, им кажется, что если их не полюбил один человек, значит не полюбит никто, сразу всплывают мнимые комплексы и тогда ребенок просто перестает воспринимать себя нормально.</a:t>
            </a:r>
          </a:p>
        </p:txBody>
      </p:sp>
      <p:sp>
        <p:nvSpPr>
          <p:cNvPr id="4" name="Заголовок 1"/>
          <p:cNvSpPr>
            <a:spLocks noGrp="1"/>
          </p:cNvSpPr>
          <p:nvPr>
            <p:ph type="title"/>
          </p:nvPr>
        </p:nvSpPr>
        <p:spPr>
          <a:xfrm>
            <a:off x="457200" y="0"/>
            <a:ext cx="8229600" cy="1052736"/>
          </a:xfrm>
        </p:spPr>
        <p:txBody>
          <a:bodyPr/>
          <a:lstStyle/>
          <a:p>
            <a:r>
              <a:rPr lang="ru-RU" sz="4000" dirty="0" smtClean="0"/>
              <a:t>Безответная любовь</a:t>
            </a:r>
            <a:endParaRPr lang="ru-RU" sz="4000" dirty="0"/>
          </a:p>
        </p:txBody>
      </p:sp>
    </p:spTree>
    <p:extLst>
      <p:ext uri="{BB962C8B-B14F-4D97-AF65-F5344CB8AC3E}">
        <p14:creationId xmlns:p14="http://schemas.microsoft.com/office/powerpoint/2010/main" xmlns="" val="18382016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124744"/>
            <a:ext cx="8229600" cy="4525963"/>
          </a:xfrm>
        </p:spPr>
        <p:txBody>
          <a:bodyPr>
            <a:noAutofit/>
          </a:bodyPr>
          <a:lstStyle/>
          <a:p>
            <a:pPr marL="0" indent="0" algn="ctr">
              <a:buNone/>
            </a:pPr>
            <a:endParaRPr lang="ru-RU" b="1" dirty="0" smtClean="0">
              <a:solidFill>
                <a:schemeClr val="tx1"/>
              </a:solidFill>
              <a:latin typeface="Arial" pitchFamily="34" charset="0"/>
              <a:cs typeface="Arial" pitchFamily="34" charset="0"/>
            </a:endParaRPr>
          </a:p>
          <a:p>
            <a:pPr marL="0" indent="0" algn="ctr">
              <a:buNone/>
            </a:pPr>
            <a:r>
              <a:rPr lang="ru-RU" b="1" dirty="0" smtClean="0">
                <a:solidFill>
                  <a:schemeClr val="tx1"/>
                </a:solidFill>
                <a:latin typeface="Arial" pitchFamily="34" charset="0"/>
                <a:cs typeface="Arial" pitchFamily="34" charset="0"/>
              </a:rPr>
              <a:t>В </a:t>
            </a:r>
            <a:r>
              <a:rPr lang="ru-RU" b="1" dirty="0">
                <a:solidFill>
                  <a:schemeClr val="tx1"/>
                </a:solidFill>
                <a:latin typeface="Arial" pitchFamily="34" charset="0"/>
                <a:cs typeface="Arial" pitchFamily="34" charset="0"/>
              </a:rPr>
              <a:t>классе всегда есть мальчик или девочка, в которых влюбляется полкласса просто за компанию. В таком возрасте любовь может носить стремительный и коллективный характер. Естественно, что он или она не могут ответить на чувства всем. Особо впечатлительные подростки реагируют на это очень остро и могут внушить себе, что это чувство первое и последнее в их жизни. </a:t>
            </a:r>
          </a:p>
        </p:txBody>
      </p:sp>
      <p:sp>
        <p:nvSpPr>
          <p:cNvPr id="4" name="Заголовок 1"/>
          <p:cNvSpPr>
            <a:spLocks noGrp="1"/>
          </p:cNvSpPr>
          <p:nvPr>
            <p:ph type="title"/>
          </p:nvPr>
        </p:nvSpPr>
        <p:spPr>
          <a:xfrm>
            <a:off x="457200" y="0"/>
            <a:ext cx="8229600" cy="980728"/>
          </a:xfrm>
        </p:spPr>
        <p:txBody>
          <a:bodyPr/>
          <a:lstStyle/>
          <a:p>
            <a:r>
              <a:rPr lang="ru-RU" sz="4000" dirty="0" smtClean="0"/>
              <a:t>Безответная любовь</a:t>
            </a:r>
            <a:endParaRPr lang="ru-RU" sz="4000" dirty="0"/>
          </a:p>
        </p:txBody>
      </p:sp>
    </p:spTree>
    <p:extLst>
      <p:ext uri="{BB962C8B-B14F-4D97-AF65-F5344CB8AC3E}">
        <p14:creationId xmlns:p14="http://schemas.microsoft.com/office/powerpoint/2010/main" xmlns="" val="12154050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124744"/>
            <a:ext cx="8229600" cy="4525963"/>
          </a:xfrm>
        </p:spPr>
        <p:txBody>
          <a:bodyPr>
            <a:noAutofit/>
          </a:bodyPr>
          <a:lstStyle/>
          <a:p>
            <a:pPr marL="0" indent="0" algn="ctr">
              <a:buNone/>
            </a:pPr>
            <a:r>
              <a:rPr lang="ru-RU" b="1" dirty="0" smtClean="0">
                <a:solidFill>
                  <a:schemeClr val="tx1"/>
                </a:solidFill>
                <a:latin typeface="Arial" pitchFamily="34" charset="0"/>
                <a:cs typeface="Arial" pitchFamily="34" charset="0"/>
              </a:rPr>
              <a:t>Вот </a:t>
            </a:r>
            <a:r>
              <a:rPr lang="ru-RU" b="1" dirty="0">
                <a:solidFill>
                  <a:schemeClr val="tx1"/>
                </a:solidFill>
                <a:latin typeface="Arial" pitchFamily="34" charset="0"/>
                <a:cs typeface="Arial" pitchFamily="34" charset="0"/>
              </a:rPr>
              <a:t>ещё один типичный вид безответной любви: любовь к кумиру. В этом случае предмет любви и понятия не имеет, что кто-то страдает. Чем популярнее человек, тем больше страдающих от неразделённой любви. Это могут быть певцы, кинозвёзды, музыканты, спортсмены и т. д. Это также может быть любовь к лечащему врачу, преподавателю, учителю в школе. Но в этом случае все же возможен исход с построением отношений. Но такие отношения не приветствуются и осуждаются, поэтому такие пары очень редки. </a:t>
            </a:r>
          </a:p>
        </p:txBody>
      </p:sp>
      <p:sp>
        <p:nvSpPr>
          <p:cNvPr id="4" name="Заголовок 1"/>
          <p:cNvSpPr>
            <a:spLocks noGrp="1"/>
          </p:cNvSpPr>
          <p:nvPr>
            <p:ph type="title"/>
          </p:nvPr>
        </p:nvSpPr>
        <p:spPr>
          <a:xfrm>
            <a:off x="457200" y="0"/>
            <a:ext cx="8229600" cy="980728"/>
          </a:xfrm>
        </p:spPr>
        <p:txBody>
          <a:bodyPr/>
          <a:lstStyle/>
          <a:p>
            <a:r>
              <a:rPr lang="ru-RU" sz="4000" dirty="0" smtClean="0"/>
              <a:t>Безответная любовь</a:t>
            </a:r>
            <a:endParaRPr lang="ru-RU" sz="4000" dirty="0"/>
          </a:p>
        </p:txBody>
      </p:sp>
    </p:spTree>
    <p:extLst>
      <p:ext uri="{BB962C8B-B14F-4D97-AF65-F5344CB8AC3E}">
        <p14:creationId xmlns:p14="http://schemas.microsoft.com/office/powerpoint/2010/main" xmlns="" val="42779615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124744"/>
            <a:ext cx="8229600" cy="4525963"/>
          </a:xfrm>
        </p:spPr>
        <p:txBody>
          <a:bodyPr>
            <a:noAutofit/>
          </a:bodyPr>
          <a:lstStyle/>
          <a:p>
            <a:pPr marL="0" indent="0" algn="ctr">
              <a:buNone/>
            </a:pPr>
            <a:endParaRPr lang="ru-RU" b="1" dirty="0" smtClean="0">
              <a:solidFill>
                <a:schemeClr val="tx1"/>
              </a:solidFill>
              <a:latin typeface="Arial" pitchFamily="34" charset="0"/>
              <a:cs typeface="Arial" pitchFamily="34" charset="0"/>
            </a:endParaRPr>
          </a:p>
          <a:p>
            <a:pPr marL="0" indent="0" algn="ctr">
              <a:buNone/>
            </a:pPr>
            <a:endParaRPr lang="ru-RU" b="1" dirty="0">
              <a:solidFill>
                <a:schemeClr val="tx1"/>
              </a:solidFill>
              <a:latin typeface="Arial" pitchFamily="34" charset="0"/>
              <a:cs typeface="Arial" pitchFamily="34" charset="0"/>
            </a:endParaRPr>
          </a:p>
          <a:p>
            <a:pPr marL="0" indent="0" algn="ctr">
              <a:buNone/>
            </a:pPr>
            <a:r>
              <a:rPr lang="ru-RU" b="1" dirty="0" smtClean="0">
                <a:solidFill>
                  <a:schemeClr val="tx1"/>
                </a:solidFill>
                <a:latin typeface="Arial" pitchFamily="34" charset="0"/>
                <a:cs typeface="Arial" pitchFamily="34" charset="0"/>
              </a:rPr>
              <a:t>Классическая </a:t>
            </a:r>
            <a:r>
              <a:rPr lang="ru-RU" b="1" dirty="0">
                <a:solidFill>
                  <a:schemeClr val="tx1"/>
                </a:solidFill>
                <a:latin typeface="Arial" pitchFamily="34" charset="0"/>
                <a:cs typeface="Arial" pitchFamily="34" charset="0"/>
              </a:rPr>
              <a:t>неразделенная любовь. </a:t>
            </a:r>
            <a:endParaRPr lang="ru-RU" b="1" dirty="0" smtClean="0">
              <a:solidFill>
                <a:schemeClr val="tx1"/>
              </a:solidFill>
              <a:latin typeface="Arial" pitchFamily="34" charset="0"/>
              <a:cs typeface="Arial" pitchFamily="34" charset="0"/>
            </a:endParaRPr>
          </a:p>
          <a:p>
            <a:pPr marL="0" indent="0" algn="ctr">
              <a:buNone/>
            </a:pPr>
            <a:endParaRPr lang="ru-RU" b="1" dirty="0">
              <a:solidFill>
                <a:schemeClr val="tx1"/>
              </a:solidFill>
              <a:latin typeface="Arial" pitchFamily="34" charset="0"/>
              <a:cs typeface="Arial" pitchFamily="34" charset="0"/>
            </a:endParaRPr>
          </a:p>
          <a:p>
            <a:pPr marL="0" indent="0" algn="ctr">
              <a:buNone/>
            </a:pPr>
            <a:r>
              <a:rPr lang="ru-RU" b="1" dirty="0" smtClean="0">
                <a:solidFill>
                  <a:schemeClr val="tx1"/>
                </a:solidFill>
                <a:latin typeface="Arial" pitchFamily="34" charset="0"/>
                <a:cs typeface="Arial" pitchFamily="34" charset="0"/>
              </a:rPr>
              <a:t>Это </a:t>
            </a:r>
            <a:r>
              <a:rPr lang="ru-RU" b="1" dirty="0">
                <a:solidFill>
                  <a:schemeClr val="tx1"/>
                </a:solidFill>
                <a:latin typeface="Arial" pitchFamily="34" charset="0"/>
                <a:cs typeface="Arial" pitchFamily="34" charset="0"/>
              </a:rPr>
              <a:t>может случиться с кем угодно и в любом возрасте, а не только с подростками</a:t>
            </a:r>
          </a:p>
        </p:txBody>
      </p:sp>
      <p:sp>
        <p:nvSpPr>
          <p:cNvPr id="4" name="Заголовок 1"/>
          <p:cNvSpPr>
            <a:spLocks noGrp="1"/>
          </p:cNvSpPr>
          <p:nvPr>
            <p:ph type="title"/>
          </p:nvPr>
        </p:nvSpPr>
        <p:spPr>
          <a:xfrm>
            <a:off x="457200" y="0"/>
            <a:ext cx="8229600" cy="980728"/>
          </a:xfrm>
        </p:spPr>
        <p:txBody>
          <a:bodyPr/>
          <a:lstStyle/>
          <a:p>
            <a:r>
              <a:rPr lang="ru-RU" sz="4000" dirty="0" smtClean="0"/>
              <a:t>Безответная любовь</a:t>
            </a:r>
            <a:endParaRPr lang="ru-RU" sz="4000" dirty="0"/>
          </a:p>
        </p:txBody>
      </p:sp>
    </p:spTree>
    <p:extLst>
      <p:ext uri="{BB962C8B-B14F-4D97-AF65-F5344CB8AC3E}">
        <p14:creationId xmlns:p14="http://schemas.microsoft.com/office/powerpoint/2010/main" xmlns="" val="15171142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196752"/>
            <a:ext cx="8229600" cy="4525963"/>
          </a:xfrm>
        </p:spPr>
        <p:txBody>
          <a:bodyPr>
            <a:noAutofit/>
          </a:bodyPr>
          <a:lstStyle/>
          <a:p>
            <a:pPr marL="0" indent="0">
              <a:buNone/>
            </a:pPr>
            <a:r>
              <a:rPr lang="ru-RU" b="1" dirty="0">
                <a:solidFill>
                  <a:schemeClr val="tx1"/>
                </a:solidFill>
                <a:latin typeface="Arial" pitchFamily="34" charset="0"/>
                <a:cs typeface="Arial" pitchFamily="34" charset="0"/>
              </a:rPr>
              <a:t>Причин того, что люди выбирают объектом своей любви тех людей, которые не хотят, или не могут отвечать им взаимностью чувств, существует </a:t>
            </a:r>
            <a:r>
              <a:rPr lang="ru-RU" b="1" dirty="0" smtClean="0">
                <a:solidFill>
                  <a:schemeClr val="tx1"/>
                </a:solidFill>
                <a:latin typeface="Arial" pitchFamily="34" charset="0"/>
                <a:cs typeface="Arial" pitchFamily="34" charset="0"/>
              </a:rPr>
              <a:t>несколько. </a:t>
            </a:r>
          </a:p>
          <a:p>
            <a:pPr marL="0" indent="0">
              <a:buNone/>
            </a:pPr>
            <a:endParaRPr lang="ru-RU" b="1" dirty="0">
              <a:solidFill>
                <a:schemeClr val="tx1"/>
              </a:solidFill>
              <a:latin typeface="Arial" pitchFamily="34" charset="0"/>
              <a:cs typeface="Arial" pitchFamily="34" charset="0"/>
            </a:endParaRPr>
          </a:p>
          <a:p>
            <a:pPr marL="457200" indent="-457200" algn="ctr">
              <a:buAutoNum type="arabicPeriod"/>
            </a:pPr>
            <a:r>
              <a:rPr lang="ru-RU" b="1" dirty="0" smtClean="0">
                <a:solidFill>
                  <a:schemeClr val="tx1"/>
                </a:solidFill>
                <a:latin typeface="Arial" pitchFamily="34" charset="0"/>
                <a:cs typeface="Arial" pitchFamily="34" charset="0"/>
              </a:rPr>
              <a:t>Несчастная </a:t>
            </a:r>
            <a:r>
              <a:rPr lang="ru-RU" b="1" dirty="0">
                <a:solidFill>
                  <a:schemeClr val="tx1"/>
                </a:solidFill>
                <a:latin typeface="Arial" pitchFamily="34" charset="0"/>
                <a:cs typeface="Arial" pitchFamily="34" charset="0"/>
              </a:rPr>
              <a:t>любовь к самому себе. </a:t>
            </a:r>
            <a:endParaRPr lang="ru-RU" b="1" dirty="0" smtClean="0">
              <a:solidFill>
                <a:schemeClr val="tx1"/>
              </a:solidFill>
              <a:latin typeface="Arial" pitchFamily="34" charset="0"/>
              <a:cs typeface="Arial" pitchFamily="34" charset="0"/>
            </a:endParaRPr>
          </a:p>
          <a:p>
            <a:pPr marL="0" indent="0" algn="just">
              <a:buNone/>
            </a:pPr>
            <a:r>
              <a:rPr lang="ru-RU" b="1" dirty="0" smtClean="0">
                <a:solidFill>
                  <a:schemeClr val="tx1"/>
                </a:solidFill>
                <a:latin typeface="Arial" pitchFamily="34" charset="0"/>
                <a:cs typeface="Arial" pitchFamily="34" charset="0"/>
              </a:rPr>
              <a:t>В </a:t>
            </a:r>
            <a:r>
              <a:rPr lang="ru-RU" b="1" dirty="0">
                <a:solidFill>
                  <a:schemeClr val="tx1"/>
                </a:solidFill>
                <a:latin typeface="Arial" pitchFamily="34" charset="0"/>
                <a:cs typeface="Arial" pitchFamily="34" charset="0"/>
              </a:rPr>
              <a:t>результате чего происходит подмена любви к другому существу притязаниями на его любовь, попытка обязать другого человека наполнить мою пустую душу до краев. Это происходит в результате распространенного заблуждение, что другой человек может сделать нас счастливыми, и нужно только заполучить такого человека. </a:t>
            </a:r>
          </a:p>
        </p:txBody>
      </p:sp>
      <p:sp>
        <p:nvSpPr>
          <p:cNvPr id="4" name="Заголовок 1"/>
          <p:cNvSpPr>
            <a:spLocks noGrp="1"/>
          </p:cNvSpPr>
          <p:nvPr>
            <p:ph type="title"/>
          </p:nvPr>
        </p:nvSpPr>
        <p:spPr>
          <a:xfrm>
            <a:off x="457200" y="0"/>
            <a:ext cx="8229600" cy="1052736"/>
          </a:xfrm>
        </p:spPr>
        <p:txBody>
          <a:bodyPr/>
          <a:lstStyle/>
          <a:p>
            <a:r>
              <a:rPr lang="ru-RU" sz="4000" dirty="0" smtClean="0"/>
              <a:t>Безответная любовь</a:t>
            </a:r>
            <a:endParaRPr lang="ru-RU" sz="4000" dirty="0"/>
          </a:p>
        </p:txBody>
      </p:sp>
    </p:spTree>
    <p:extLst>
      <p:ext uri="{BB962C8B-B14F-4D97-AF65-F5344CB8AC3E}">
        <p14:creationId xmlns:p14="http://schemas.microsoft.com/office/powerpoint/2010/main" xmlns="" val="10253892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196752"/>
            <a:ext cx="8229600" cy="4525963"/>
          </a:xfrm>
        </p:spPr>
        <p:txBody>
          <a:bodyPr>
            <a:noAutofit/>
          </a:bodyPr>
          <a:lstStyle/>
          <a:p>
            <a:pPr marL="0" indent="0" algn="ctr">
              <a:buNone/>
            </a:pPr>
            <a:endParaRPr lang="ru-RU" b="1" dirty="0" smtClean="0">
              <a:solidFill>
                <a:schemeClr val="tx1"/>
              </a:solidFill>
              <a:latin typeface="Arial" pitchFamily="34" charset="0"/>
              <a:cs typeface="Arial" pitchFamily="34" charset="0"/>
            </a:endParaRPr>
          </a:p>
          <a:p>
            <a:pPr marL="0" indent="0" algn="ctr">
              <a:buNone/>
            </a:pPr>
            <a:r>
              <a:rPr lang="ru-RU" b="1" dirty="0" smtClean="0">
                <a:solidFill>
                  <a:schemeClr val="tx1"/>
                </a:solidFill>
                <a:latin typeface="Arial" pitchFamily="34" charset="0"/>
                <a:cs typeface="Arial" pitchFamily="34" charset="0"/>
              </a:rPr>
              <a:t>2</a:t>
            </a:r>
            <a:r>
              <a:rPr lang="ru-RU" b="1" dirty="0">
                <a:solidFill>
                  <a:schemeClr val="tx1"/>
                </a:solidFill>
                <a:latin typeface="Arial" pitchFamily="34" charset="0"/>
                <a:cs typeface="Arial" pitchFamily="34" charset="0"/>
              </a:rPr>
              <a:t>. Любовь как «голод». Часто у мужчин и женщин возникает ощущение неполноценности существования, когда в жизни отсутствует партнер противоположного пола. Они чувствуют себя неблагополучными людьми, неудачниками во </a:t>
            </a:r>
            <a:r>
              <a:rPr lang="ru-RU" b="1" dirty="0" err="1">
                <a:solidFill>
                  <a:schemeClr val="tx1"/>
                </a:solidFill>
                <a:latin typeface="Arial" pitchFamily="34" charset="0"/>
                <a:cs typeface="Arial" pitchFamily="34" charset="0"/>
              </a:rPr>
              <a:t>взаимоот</a:t>
            </a:r>
            <a:r>
              <a:rPr lang="ru-RU" b="1" dirty="0">
                <a:solidFill>
                  <a:schemeClr val="tx1"/>
                </a:solidFill>
                <a:latin typeface="Arial" pitchFamily="34" charset="0"/>
                <a:cs typeface="Arial" pitchFamily="34" charset="0"/>
              </a:rPr>
              <a:t>- ношениях с другими и испытывают страх одиночества. И поэтому бросаются развивать отношения с первым же более-менее подходящим партнером. </a:t>
            </a:r>
          </a:p>
        </p:txBody>
      </p:sp>
      <p:sp>
        <p:nvSpPr>
          <p:cNvPr id="4" name="Заголовок 1"/>
          <p:cNvSpPr>
            <a:spLocks noGrp="1"/>
          </p:cNvSpPr>
          <p:nvPr>
            <p:ph type="title"/>
          </p:nvPr>
        </p:nvSpPr>
        <p:spPr>
          <a:xfrm>
            <a:off x="457200" y="0"/>
            <a:ext cx="8229600" cy="1052736"/>
          </a:xfrm>
        </p:spPr>
        <p:txBody>
          <a:bodyPr/>
          <a:lstStyle/>
          <a:p>
            <a:r>
              <a:rPr lang="ru-RU" sz="4000" dirty="0" smtClean="0"/>
              <a:t>Безответная любовь</a:t>
            </a:r>
            <a:endParaRPr lang="ru-RU" sz="4000" dirty="0"/>
          </a:p>
        </p:txBody>
      </p:sp>
    </p:spTree>
    <p:extLst>
      <p:ext uri="{BB962C8B-B14F-4D97-AF65-F5344CB8AC3E}">
        <p14:creationId xmlns:p14="http://schemas.microsoft.com/office/powerpoint/2010/main" xmlns="" val="11290616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196752"/>
            <a:ext cx="8229600" cy="4525963"/>
          </a:xfrm>
        </p:spPr>
        <p:txBody>
          <a:bodyPr>
            <a:noAutofit/>
          </a:bodyPr>
          <a:lstStyle/>
          <a:p>
            <a:pPr marL="0" indent="0" algn="ctr">
              <a:buNone/>
            </a:pPr>
            <a:endParaRPr lang="ru-RU" b="1" dirty="0" smtClean="0">
              <a:solidFill>
                <a:schemeClr val="tx1"/>
              </a:solidFill>
              <a:latin typeface="Arial" pitchFamily="34" charset="0"/>
              <a:cs typeface="Arial" pitchFamily="34" charset="0"/>
            </a:endParaRPr>
          </a:p>
          <a:p>
            <a:pPr marL="0" indent="0" algn="ctr">
              <a:buNone/>
            </a:pPr>
            <a:endParaRPr lang="ru-RU" b="1" dirty="0">
              <a:solidFill>
                <a:schemeClr val="tx1"/>
              </a:solidFill>
              <a:latin typeface="Arial" pitchFamily="34" charset="0"/>
              <a:cs typeface="Arial" pitchFamily="34" charset="0"/>
            </a:endParaRPr>
          </a:p>
          <a:p>
            <a:pPr marL="0" indent="0" algn="ctr">
              <a:buNone/>
            </a:pPr>
            <a:r>
              <a:rPr lang="ru-RU" b="1" dirty="0" smtClean="0">
                <a:solidFill>
                  <a:schemeClr val="tx1"/>
                </a:solidFill>
                <a:latin typeface="Arial" pitchFamily="34" charset="0"/>
                <a:cs typeface="Arial" pitchFamily="34" charset="0"/>
              </a:rPr>
              <a:t>3</a:t>
            </a:r>
            <a:r>
              <a:rPr lang="ru-RU" b="1" dirty="0">
                <a:solidFill>
                  <a:schemeClr val="tx1"/>
                </a:solidFill>
                <a:latin typeface="Arial" pitchFamily="34" charset="0"/>
                <a:cs typeface="Arial" pitchFamily="34" charset="0"/>
              </a:rPr>
              <a:t>. Детские сценарии. </a:t>
            </a:r>
            <a:endParaRPr lang="ru-RU" b="1" dirty="0" smtClean="0">
              <a:solidFill>
                <a:schemeClr val="tx1"/>
              </a:solidFill>
              <a:latin typeface="Arial" pitchFamily="34" charset="0"/>
              <a:cs typeface="Arial" pitchFamily="34" charset="0"/>
            </a:endParaRPr>
          </a:p>
          <a:p>
            <a:pPr marL="0" indent="0" algn="ctr">
              <a:buNone/>
            </a:pPr>
            <a:endParaRPr lang="ru-RU" b="1" dirty="0">
              <a:solidFill>
                <a:schemeClr val="tx1"/>
              </a:solidFill>
              <a:latin typeface="Arial" pitchFamily="34" charset="0"/>
              <a:cs typeface="Arial" pitchFamily="34" charset="0"/>
            </a:endParaRPr>
          </a:p>
          <a:p>
            <a:pPr marL="0" indent="0" algn="just">
              <a:buNone/>
            </a:pPr>
            <a:r>
              <a:rPr lang="ru-RU" b="1" dirty="0" smtClean="0">
                <a:solidFill>
                  <a:schemeClr val="tx1"/>
                </a:solidFill>
                <a:latin typeface="Arial" pitchFamily="34" charset="0"/>
                <a:cs typeface="Arial" pitchFamily="34" charset="0"/>
              </a:rPr>
              <a:t>Мы </a:t>
            </a:r>
            <a:r>
              <a:rPr lang="ru-RU" b="1" dirty="0">
                <a:solidFill>
                  <a:schemeClr val="tx1"/>
                </a:solidFill>
                <a:latin typeface="Arial" pitchFamily="34" charset="0"/>
                <a:cs typeface="Arial" pitchFamily="34" charset="0"/>
              </a:rPr>
              <a:t>действительно, помимо нашей воли, находим людей, в чьем обществе мы можем играть те же роли, которые играли в детстве. И если в нашем ближайшем окружении не было примеров здоровых и полноценных отношений между мужчиной и женщиной, нам будет труднее их построить</a:t>
            </a:r>
          </a:p>
        </p:txBody>
      </p:sp>
      <p:sp>
        <p:nvSpPr>
          <p:cNvPr id="4" name="Заголовок 1"/>
          <p:cNvSpPr>
            <a:spLocks noGrp="1"/>
          </p:cNvSpPr>
          <p:nvPr>
            <p:ph type="title"/>
          </p:nvPr>
        </p:nvSpPr>
        <p:spPr>
          <a:xfrm>
            <a:off x="457200" y="0"/>
            <a:ext cx="8229600" cy="1052736"/>
          </a:xfrm>
        </p:spPr>
        <p:txBody>
          <a:bodyPr/>
          <a:lstStyle/>
          <a:p>
            <a:r>
              <a:rPr lang="ru-RU" sz="4000" dirty="0" smtClean="0"/>
              <a:t>Безответная любовь</a:t>
            </a:r>
            <a:endParaRPr lang="ru-RU" sz="4000" dirty="0"/>
          </a:p>
        </p:txBody>
      </p:sp>
    </p:spTree>
    <p:extLst>
      <p:ext uri="{BB962C8B-B14F-4D97-AF65-F5344CB8AC3E}">
        <p14:creationId xmlns:p14="http://schemas.microsoft.com/office/powerpoint/2010/main" xmlns="" val="19982715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980728"/>
            <a:ext cx="8229600" cy="4525963"/>
          </a:xfrm>
        </p:spPr>
        <p:txBody>
          <a:bodyPr>
            <a:noAutofit/>
          </a:bodyPr>
          <a:lstStyle/>
          <a:p>
            <a:pPr marL="0" indent="0" algn="ctr">
              <a:buNone/>
            </a:pPr>
            <a:r>
              <a:rPr lang="ru-RU" b="1" dirty="0">
                <a:solidFill>
                  <a:schemeClr val="tx1"/>
                </a:solidFill>
                <a:latin typeface="Arial" pitchFamily="34" charset="0"/>
                <a:cs typeface="Arial" pitchFamily="34" charset="0"/>
              </a:rPr>
              <a:t>4</a:t>
            </a:r>
            <a:r>
              <a:rPr lang="ru-RU" b="1" dirty="0" smtClean="0">
                <a:solidFill>
                  <a:schemeClr val="tx1"/>
                </a:solidFill>
                <a:latin typeface="Arial" pitchFamily="34" charset="0"/>
                <a:cs typeface="Arial" pitchFamily="34" charset="0"/>
              </a:rPr>
              <a:t>. </a:t>
            </a:r>
            <a:r>
              <a:rPr lang="ru-RU" b="1" dirty="0">
                <a:solidFill>
                  <a:schemeClr val="tx1"/>
                </a:solidFill>
                <a:latin typeface="Arial" pitchFamily="34" charset="0"/>
                <a:cs typeface="Arial" pitchFamily="34" charset="0"/>
              </a:rPr>
              <a:t>Негибкость психики. </a:t>
            </a:r>
            <a:endParaRPr lang="ru-RU" b="1" dirty="0" smtClean="0">
              <a:solidFill>
                <a:schemeClr val="tx1"/>
              </a:solidFill>
              <a:latin typeface="Arial" pitchFamily="34" charset="0"/>
              <a:cs typeface="Arial" pitchFamily="34" charset="0"/>
            </a:endParaRPr>
          </a:p>
          <a:p>
            <a:pPr marL="0" indent="0" algn="just">
              <a:buNone/>
            </a:pPr>
            <a:r>
              <a:rPr lang="ru-RU" b="1" dirty="0" smtClean="0">
                <a:solidFill>
                  <a:schemeClr val="tx1"/>
                </a:solidFill>
                <a:latin typeface="Arial" pitchFamily="34" charset="0"/>
                <a:cs typeface="Arial" pitchFamily="34" charset="0"/>
              </a:rPr>
              <a:t>Некоторые </a:t>
            </a:r>
            <a:r>
              <a:rPr lang="ru-RU" b="1" dirty="0">
                <a:solidFill>
                  <a:schemeClr val="tx1"/>
                </a:solidFill>
                <a:latin typeface="Arial" pitchFamily="34" charset="0"/>
                <a:cs typeface="Arial" pitchFamily="34" charset="0"/>
              </a:rPr>
              <a:t>люди поддерживают отношения с одним выбранным ими партнером только потому, что решили для себя, что «только с ним я смогу быть счастлива». Такая эмоциональная сверхзависимость может возникнуть тогда, когда для влюбленного в бессознательной части его психики реальный человек совпадает с образом идеального партнера. В подобную зависимость попадают те люди, у которых этот бессознательный идеальный образ строго очерчен, очень четкий и энергетически мощный, способным «притянуть» к себе реального партнера, что бывает далеко не у всех. У большинства же людей представляемый ими идеал достаточно гибок. </a:t>
            </a:r>
          </a:p>
        </p:txBody>
      </p:sp>
      <p:sp>
        <p:nvSpPr>
          <p:cNvPr id="4" name="Заголовок 1"/>
          <p:cNvSpPr>
            <a:spLocks noGrp="1"/>
          </p:cNvSpPr>
          <p:nvPr>
            <p:ph type="title"/>
          </p:nvPr>
        </p:nvSpPr>
        <p:spPr>
          <a:xfrm>
            <a:off x="457200" y="0"/>
            <a:ext cx="8229600" cy="908720"/>
          </a:xfrm>
        </p:spPr>
        <p:txBody>
          <a:bodyPr/>
          <a:lstStyle/>
          <a:p>
            <a:r>
              <a:rPr lang="ru-RU" sz="4000" dirty="0" smtClean="0"/>
              <a:t>Безответная любовь</a:t>
            </a:r>
            <a:endParaRPr lang="ru-RU" sz="4000" dirty="0"/>
          </a:p>
        </p:txBody>
      </p:sp>
    </p:spTree>
    <p:extLst>
      <p:ext uri="{BB962C8B-B14F-4D97-AF65-F5344CB8AC3E}">
        <p14:creationId xmlns:p14="http://schemas.microsoft.com/office/powerpoint/2010/main" xmlns="" val="37639824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Autofit/>
          </a:bodyPr>
          <a:lstStyle/>
          <a:p>
            <a:pPr marL="0" indent="0" algn="ctr">
              <a:buNone/>
            </a:pPr>
            <a:r>
              <a:rPr lang="ru-RU" b="1" dirty="0">
                <a:solidFill>
                  <a:schemeClr val="tx1"/>
                </a:solidFill>
                <a:latin typeface="Arial" pitchFamily="34" charset="0"/>
                <a:cs typeface="Arial" pitchFamily="34" charset="0"/>
              </a:rPr>
              <a:t>5</a:t>
            </a:r>
            <a:r>
              <a:rPr lang="ru-RU" b="1" dirty="0" smtClean="0">
                <a:solidFill>
                  <a:schemeClr val="tx1"/>
                </a:solidFill>
                <a:latin typeface="Arial" pitchFamily="34" charset="0"/>
                <a:cs typeface="Arial" pitchFamily="34" charset="0"/>
              </a:rPr>
              <a:t>. </a:t>
            </a:r>
            <a:r>
              <a:rPr lang="ru-RU" b="1" dirty="0">
                <a:solidFill>
                  <a:schemeClr val="tx1"/>
                </a:solidFill>
                <a:latin typeface="Arial" pitchFamily="34" charset="0"/>
                <a:cs typeface="Arial" pitchFamily="34" charset="0"/>
              </a:rPr>
              <a:t>Просто не повезло. </a:t>
            </a:r>
          </a:p>
          <a:p>
            <a:pPr marL="0" indent="0" algn="just">
              <a:buNone/>
            </a:pPr>
            <a:endParaRPr lang="ru-RU" b="1" dirty="0" smtClean="0">
              <a:solidFill>
                <a:schemeClr val="tx1"/>
              </a:solidFill>
              <a:latin typeface="Arial" pitchFamily="34" charset="0"/>
              <a:cs typeface="Arial" pitchFamily="34" charset="0"/>
            </a:endParaRPr>
          </a:p>
          <a:p>
            <a:pPr marL="0" indent="0" algn="just">
              <a:buNone/>
            </a:pPr>
            <a:r>
              <a:rPr lang="ru-RU" b="1" dirty="0" smtClean="0">
                <a:solidFill>
                  <a:schemeClr val="tx1"/>
                </a:solidFill>
                <a:latin typeface="Arial" pitchFamily="34" charset="0"/>
                <a:cs typeface="Arial" pitchFamily="34" charset="0"/>
              </a:rPr>
              <a:t>Сюда </a:t>
            </a:r>
            <a:r>
              <a:rPr lang="ru-RU" b="1" dirty="0">
                <a:solidFill>
                  <a:schemeClr val="tx1"/>
                </a:solidFill>
                <a:latin typeface="Arial" pitchFamily="34" charset="0"/>
                <a:cs typeface="Arial" pitchFamily="34" charset="0"/>
              </a:rPr>
              <a:t>относятся все причины, которые не были объяснены выше. Может, они вообще ещё неизвестны, может, просто не попали в наше поле зрения. Или может, потому что в жизни всегда остаются вопросы, на которые пока нет ответа.</a:t>
            </a:r>
          </a:p>
        </p:txBody>
      </p:sp>
      <p:sp>
        <p:nvSpPr>
          <p:cNvPr id="4" name="Заголовок 1"/>
          <p:cNvSpPr>
            <a:spLocks noGrp="1"/>
          </p:cNvSpPr>
          <p:nvPr>
            <p:ph type="title"/>
          </p:nvPr>
        </p:nvSpPr>
        <p:spPr>
          <a:xfrm>
            <a:off x="457200" y="0"/>
            <a:ext cx="8229600" cy="908720"/>
          </a:xfrm>
        </p:spPr>
        <p:txBody>
          <a:bodyPr/>
          <a:lstStyle/>
          <a:p>
            <a:r>
              <a:rPr lang="ru-RU" sz="4000" dirty="0" smtClean="0"/>
              <a:t>Безответная любовь</a:t>
            </a:r>
            <a:endParaRPr lang="ru-RU" sz="4000" dirty="0"/>
          </a:p>
        </p:txBody>
      </p:sp>
    </p:spTree>
    <p:extLst>
      <p:ext uri="{BB962C8B-B14F-4D97-AF65-F5344CB8AC3E}">
        <p14:creationId xmlns:p14="http://schemas.microsoft.com/office/powerpoint/2010/main" xmlns="" val="647744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buNone/>
            </a:pPr>
            <a:endParaRPr lang="ru-RU" sz="2200" b="1" dirty="0" smtClean="0">
              <a:solidFill>
                <a:schemeClr val="tx1"/>
              </a:solidFill>
              <a:latin typeface="Arial" pitchFamily="34" charset="0"/>
              <a:cs typeface="Arial" pitchFamily="34" charset="0"/>
            </a:endParaRPr>
          </a:p>
          <a:p>
            <a:pPr marL="0" indent="0">
              <a:buNone/>
            </a:pPr>
            <a:r>
              <a:rPr lang="ru-RU" sz="2200" b="1" dirty="0" smtClean="0">
                <a:solidFill>
                  <a:schemeClr val="tx1"/>
                </a:solidFill>
                <a:latin typeface="Arial" pitchFamily="34" charset="0"/>
                <a:cs typeface="Arial" pitchFamily="34" charset="0"/>
              </a:rPr>
              <a:t>Дети </a:t>
            </a:r>
            <a:r>
              <a:rPr lang="ru-RU" sz="2200" b="1" dirty="0">
                <a:solidFill>
                  <a:schemeClr val="tx1"/>
                </a:solidFill>
                <a:latin typeface="Arial" pitchFamily="34" charset="0"/>
                <a:cs typeface="Arial" pitchFamily="34" charset="0"/>
              </a:rPr>
              <a:t>чувствуют симпатию друг к другу, что часто приводит к началу дружеских отношений между мальчиком и девочкой. </a:t>
            </a:r>
            <a:endParaRPr lang="ru-RU" sz="2200" b="1" dirty="0" smtClean="0">
              <a:solidFill>
                <a:schemeClr val="tx1"/>
              </a:solidFill>
              <a:latin typeface="Arial" pitchFamily="34" charset="0"/>
              <a:cs typeface="Arial" pitchFamily="34" charset="0"/>
            </a:endParaRPr>
          </a:p>
          <a:p>
            <a:pPr marL="0" indent="0">
              <a:buNone/>
            </a:pPr>
            <a:endParaRPr lang="ru-RU" sz="2200" b="1" dirty="0">
              <a:solidFill>
                <a:schemeClr val="tx1"/>
              </a:solidFill>
              <a:latin typeface="Arial" pitchFamily="34" charset="0"/>
              <a:cs typeface="Arial" pitchFamily="34" charset="0"/>
            </a:endParaRPr>
          </a:p>
          <a:p>
            <a:pPr marL="0" indent="0">
              <a:buNone/>
            </a:pPr>
            <a:r>
              <a:rPr lang="ru-RU" sz="2200" b="1" dirty="0">
                <a:solidFill>
                  <a:schemeClr val="tx1"/>
                </a:solidFill>
                <a:latin typeface="Arial" pitchFamily="34" charset="0"/>
                <a:cs typeface="Arial" pitchFamily="34" charset="0"/>
              </a:rPr>
              <a:t>Эта дружба может многое дать детям: опыт общения с противоположным полом, что будет особенно важным в более зрелом возрасте, проявление нежности, заботы, внимания к близкому человеку, умение ради него поступиться своими желаниями. </a:t>
            </a:r>
          </a:p>
        </p:txBody>
      </p:sp>
      <p:sp>
        <p:nvSpPr>
          <p:cNvPr id="4" name="Заголовок 1"/>
          <p:cNvSpPr txBox="1">
            <a:spLocks/>
          </p:cNvSpPr>
          <p:nvPr/>
        </p:nvSpPr>
        <p:spPr>
          <a:xfrm>
            <a:off x="323528" y="46398"/>
            <a:ext cx="8229600" cy="160020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z="4000" dirty="0" smtClean="0">
                <a:effectLst/>
              </a:rPr>
              <a:t>Особенности подросткового возраста</a:t>
            </a:r>
            <a:endParaRPr lang="ru-RU" sz="4000" dirty="0"/>
          </a:p>
        </p:txBody>
      </p:sp>
    </p:spTree>
    <p:extLst>
      <p:ext uri="{BB962C8B-B14F-4D97-AF65-F5344CB8AC3E}">
        <p14:creationId xmlns:p14="http://schemas.microsoft.com/office/powerpoint/2010/main" xmlns="" val="41823872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980728"/>
            <a:ext cx="8568952" cy="5688632"/>
          </a:xfrm>
        </p:spPr>
        <p:txBody>
          <a:bodyPr>
            <a:noAutofit/>
          </a:bodyPr>
          <a:lstStyle/>
          <a:p>
            <a:pPr algn="just"/>
            <a:r>
              <a:rPr lang="ru-RU" b="1" dirty="0" smtClean="0">
                <a:solidFill>
                  <a:schemeClr val="tx1"/>
                </a:solidFill>
                <a:latin typeface="Arial" pitchFamily="34" charset="0"/>
                <a:cs typeface="Arial" pitchFamily="34" charset="0"/>
              </a:rPr>
              <a:t>К </a:t>
            </a:r>
            <a:r>
              <a:rPr lang="ru-RU" b="1" dirty="0">
                <a:solidFill>
                  <a:schemeClr val="tx1"/>
                </a:solidFill>
                <a:latin typeface="Arial" pitchFamily="34" charset="0"/>
                <a:cs typeface="Arial" pitchFamily="34" charset="0"/>
              </a:rPr>
              <a:t>15–17 годам большинство опрошенных испытало такое чувство, как безответная любовь. И чаще такое чувство переживали девочки, чем </a:t>
            </a:r>
            <a:r>
              <a:rPr lang="ru-RU" b="1" dirty="0" smtClean="0">
                <a:solidFill>
                  <a:schemeClr val="tx1"/>
                </a:solidFill>
                <a:latin typeface="Arial" pitchFamily="34" charset="0"/>
                <a:cs typeface="Arial" pitchFamily="34" charset="0"/>
              </a:rPr>
              <a:t>мальчики.</a:t>
            </a:r>
          </a:p>
          <a:p>
            <a:pPr algn="just"/>
            <a:r>
              <a:rPr lang="ru-RU" b="1" dirty="0">
                <a:solidFill>
                  <a:schemeClr val="tx1"/>
                </a:solidFill>
                <a:latin typeface="Arial" pitchFamily="34" charset="0"/>
                <a:cs typeface="Arial" pitchFamily="34" charset="0"/>
              </a:rPr>
              <a:t>В</a:t>
            </a:r>
            <a:r>
              <a:rPr lang="ru-RU" b="1" dirty="0" smtClean="0">
                <a:solidFill>
                  <a:schemeClr val="tx1"/>
                </a:solidFill>
                <a:latin typeface="Arial" pitchFamily="34" charset="0"/>
                <a:cs typeface="Arial" pitchFamily="34" charset="0"/>
              </a:rPr>
              <a:t>опреки </a:t>
            </a:r>
            <a:r>
              <a:rPr lang="ru-RU" b="1" dirty="0">
                <a:solidFill>
                  <a:schemeClr val="tx1"/>
                </a:solidFill>
                <a:latin typeface="Arial" pitchFamily="34" charset="0"/>
                <a:cs typeface="Arial" pitchFamily="34" charset="0"/>
              </a:rPr>
              <a:t>традиционному мнению, что подростки склонны влюбляться в популярных людей (певцов, музыкантов, актеров), среди опрошенных нами все были влюблены в реального </a:t>
            </a:r>
            <a:r>
              <a:rPr lang="ru-RU" b="1" dirty="0" smtClean="0">
                <a:solidFill>
                  <a:schemeClr val="tx1"/>
                </a:solidFill>
                <a:latin typeface="Arial" pitchFamily="34" charset="0"/>
                <a:cs typeface="Arial" pitchFamily="34" charset="0"/>
              </a:rPr>
              <a:t>человека.</a:t>
            </a:r>
          </a:p>
          <a:p>
            <a:pPr algn="just"/>
            <a:r>
              <a:rPr lang="ru-RU" b="1" dirty="0" smtClean="0">
                <a:solidFill>
                  <a:schemeClr val="tx1"/>
                </a:solidFill>
                <a:latin typeface="Arial" pitchFamily="34" charset="0"/>
                <a:cs typeface="Arial" pitchFamily="34" charset="0"/>
              </a:rPr>
              <a:t>Для </a:t>
            </a:r>
            <a:r>
              <a:rPr lang="ru-RU" b="1" dirty="0">
                <a:solidFill>
                  <a:schemeClr val="tx1"/>
                </a:solidFill>
                <a:latin typeface="Arial" pitchFamily="34" charset="0"/>
                <a:cs typeface="Arial" pitchFamily="34" charset="0"/>
              </a:rPr>
              <a:t>мальчиков наиболее характерно переживать чувство безответной любви короткое время (от нескольких дней до нескольких недель), тогда как для девочек, наоборот, – длительное время (более трех месяцев). </a:t>
            </a:r>
          </a:p>
        </p:txBody>
      </p:sp>
      <p:sp>
        <p:nvSpPr>
          <p:cNvPr id="4" name="Заголовок 1"/>
          <p:cNvSpPr>
            <a:spLocks noGrp="1"/>
          </p:cNvSpPr>
          <p:nvPr>
            <p:ph type="title"/>
          </p:nvPr>
        </p:nvSpPr>
        <p:spPr>
          <a:xfrm>
            <a:off x="457200" y="0"/>
            <a:ext cx="8229600" cy="764704"/>
          </a:xfrm>
        </p:spPr>
        <p:txBody>
          <a:bodyPr/>
          <a:lstStyle/>
          <a:p>
            <a:r>
              <a:rPr lang="ru-RU" sz="4000" dirty="0" smtClean="0"/>
              <a:t>Исследование</a:t>
            </a:r>
            <a:endParaRPr lang="ru-RU" sz="4000" dirty="0"/>
          </a:p>
        </p:txBody>
      </p:sp>
    </p:spTree>
    <p:extLst>
      <p:ext uri="{BB962C8B-B14F-4D97-AF65-F5344CB8AC3E}">
        <p14:creationId xmlns:p14="http://schemas.microsoft.com/office/powerpoint/2010/main" xmlns="" val="934860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96752"/>
            <a:ext cx="8229600" cy="4929411"/>
          </a:xfrm>
        </p:spPr>
        <p:txBody>
          <a:bodyPr>
            <a:normAutofit fontScale="92500" lnSpcReduction="20000"/>
          </a:bodyPr>
          <a:lstStyle/>
          <a:p>
            <a:pPr marL="0" indent="0">
              <a:buNone/>
            </a:pPr>
            <a:r>
              <a:rPr lang="ru-RU" sz="2600" b="1" dirty="0">
                <a:solidFill>
                  <a:schemeClr val="tx1"/>
                </a:solidFill>
                <a:latin typeface="Arial" pitchFamily="34" charset="0"/>
                <a:cs typeface="Arial" pitchFamily="34" charset="0"/>
              </a:rPr>
              <a:t>Интересным оказалось и то, как складывались в этот период отношения с друзьями или в семье. Если мальчики в тот период, когда они испытывали чувство безответной любви, приблизительно в равных пропорциях: либо находили поддержку у друзей, либо ссорились с ними; и точно так же либо находили поддержку в своей семье, либо «в штыки» воспринимал советы родителей</a:t>
            </a:r>
            <a:r>
              <a:rPr lang="ru-RU" sz="2600" b="1" dirty="0" smtClean="0">
                <a:solidFill>
                  <a:schemeClr val="tx1"/>
                </a:solidFill>
                <a:latin typeface="Arial" pitchFamily="34" charset="0"/>
                <a:cs typeface="Arial" pitchFamily="34" charset="0"/>
              </a:rPr>
              <a:t>.</a:t>
            </a:r>
          </a:p>
          <a:p>
            <a:pPr marL="0" indent="0">
              <a:buNone/>
            </a:pPr>
            <a:endParaRPr lang="ru-RU" sz="2600" b="1" dirty="0">
              <a:solidFill>
                <a:schemeClr val="tx1"/>
              </a:solidFill>
              <a:latin typeface="Arial" pitchFamily="34" charset="0"/>
              <a:cs typeface="Arial" pitchFamily="34" charset="0"/>
            </a:endParaRPr>
          </a:p>
          <a:p>
            <a:pPr marL="0" indent="0">
              <a:buNone/>
            </a:pPr>
            <a:r>
              <a:rPr lang="ru-RU" sz="2600" b="1" dirty="0">
                <a:solidFill>
                  <a:schemeClr val="tx1"/>
                </a:solidFill>
                <a:latin typeface="Arial" pitchFamily="34" charset="0"/>
                <a:cs typeface="Arial" pitchFamily="34" charset="0"/>
              </a:rPr>
              <a:t>То для девочек было характерно, что они находили поддержку и взаимопонимание у своих подруг, но в основном ссорились с родителями по поводу личных переживаний. Это позволяет предположить, что у девочек больше выражены реакции протеста и, оппозиции по отношению к взрослым.</a:t>
            </a:r>
          </a:p>
        </p:txBody>
      </p:sp>
      <p:sp>
        <p:nvSpPr>
          <p:cNvPr id="4" name="Заголовок 1"/>
          <p:cNvSpPr txBox="1">
            <a:spLocks/>
          </p:cNvSpPr>
          <p:nvPr/>
        </p:nvSpPr>
        <p:spPr>
          <a:xfrm>
            <a:off x="1115616" y="200299"/>
            <a:ext cx="7077472" cy="864095"/>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z="4000" dirty="0" smtClean="0"/>
              <a:t>Исследование</a:t>
            </a:r>
            <a:endParaRPr lang="ru-RU" sz="4000" dirty="0"/>
          </a:p>
        </p:txBody>
      </p:sp>
    </p:spTree>
    <p:extLst>
      <p:ext uri="{BB962C8B-B14F-4D97-AF65-F5344CB8AC3E}">
        <p14:creationId xmlns:p14="http://schemas.microsoft.com/office/powerpoint/2010/main" xmlns="" val="24469946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96752"/>
            <a:ext cx="8229600" cy="4929411"/>
          </a:xfrm>
        </p:spPr>
        <p:txBody>
          <a:bodyPr>
            <a:noAutofit/>
          </a:bodyPr>
          <a:lstStyle/>
          <a:p>
            <a:pPr marL="0" indent="0">
              <a:buNone/>
            </a:pPr>
            <a:r>
              <a:rPr lang="ru-RU" b="1" dirty="0">
                <a:solidFill>
                  <a:schemeClr val="tx1"/>
                </a:solidFill>
                <a:latin typeface="Arial" pitchFamily="34" charset="0"/>
                <a:cs typeface="Arial" pitchFamily="34" charset="0"/>
              </a:rPr>
              <a:t>В целом же легче знакомятся, как оказалось, именно девушки, причем с возрастом (15, 16, 17 лет) делать это им становится все более легко. </a:t>
            </a:r>
            <a:endParaRPr lang="ru-RU" b="1" dirty="0" smtClean="0">
              <a:solidFill>
                <a:schemeClr val="tx1"/>
              </a:solidFill>
              <a:latin typeface="Arial" pitchFamily="34" charset="0"/>
              <a:cs typeface="Arial" pitchFamily="34" charset="0"/>
            </a:endParaRPr>
          </a:p>
          <a:p>
            <a:pPr marL="0" indent="0">
              <a:buNone/>
            </a:pPr>
            <a:endParaRPr lang="ru-RU" b="1" dirty="0">
              <a:solidFill>
                <a:schemeClr val="tx1"/>
              </a:solidFill>
              <a:latin typeface="Arial" pitchFamily="34" charset="0"/>
              <a:cs typeface="Arial" pitchFamily="34" charset="0"/>
            </a:endParaRPr>
          </a:p>
          <a:p>
            <a:pPr marL="0" indent="0">
              <a:buNone/>
            </a:pPr>
            <a:r>
              <a:rPr lang="ru-RU" b="1" dirty="0" smtClean="0">
                <a:solidFill>
                  <a:schemeClr val="tx1"/>
                </a:solidFill>
                <a:latin typeface="Arial" pitchFamily="34" charset="0"/>
                <a:cs typeface="Arial" pitchFamily="34" charset="0"/>
              </a:rPr>
              <a:t>Во-вторых</a:t>
            </a:r>
            <a:r>
              <a:rPr lang="ru-RU" b="1" dirty="0">
                <a:solidFill>
                  <a:schemeClr val="tx1"/>
                </a:solidFill>
                <a:latin typeface="Arial" pitchFamily="34" charset="0"/>
                <a:cs typeface="Arial" pitchFamily="34" charset="0"/>
              </a:rPr>
              <a:t>, ответы по поводу их отношения к любви, показали, что у подростков отсутствует отношение к любви как эротическому влечению и как к игре, флирту. Что соответствует описанным в психологической литературе особенностям подросткового возраста, заключающимся в том, что юношеская мечта о любви выражает, прежде всего, в потребности в эмоциональном контакте, понимании, душевной близости, а эротические мотивы в ней почти не выражены или не осознаны.</a:t>
            </a:r>
          </a:p>
        </p:txBody>
      </p:sp>
      <p:sp>
        <p:nvSpPr>
          <p:cNvPr id="4" name="Заголовок 1"/>
          <p:cNvSpPr txBox="1">
            <a:spLocks noGrp="1"/>
          </p:cNvSpPr>
          <p:nvPr>
            <p:ph type="title"/>
          </p:nvPr>
        </p:nvSpPr>
        <p:spPr>
          <a:xfrm>
            <a:off x="467544" y="188640"/>
            <a:ext cx="8229600" cy="836712"/>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z="4000" dirty="0" smtClean="0"/>
              <a:t>Исследование</a:t>
            </a:r>
            <a:endParaRPr lang="ru-RU" sz="4000" dirty="0"/>
          </a:p>
        </p:txBody>
      </p:sp>
    </p:spTree>
    <p:extLst>
      <p:ext uri="{BB962C8B-B14F-4D97-AF65-F5344CB8AC3E}">
        <p14:creationId xmlns:p14="http://schemas.microsoft.com/office/powerpoint/2010/main" xmlns="" val="20409022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1196752"/>
            <a:ext cx="8229600" cy="4958011"/>
          </a:xfrm>
        </p:spPr>
        <p:txBody>
          <a:bodyPr>
            <a:normAutofit lnSpcReduction="10000"/>
          </a:bodyPr>
          <a:lstStyle/>
          <a:p>
            <a:pPr marL="0" indent="0">
              <a:buNone/>
            </a:pPr>
            <a:r>
              <a:rPr lang="ru-RU" b="1" dirty="0">
                <a:solidFill>
                  <a:schemeClr val="tx1"/>
                </a:solidFill>
                <a:latin typeface="Arial" pitchFamily="34" charset="0"/>
                <a:cs typeface="Arial" pitchFamily="34" charset="0"/>
              </a:rPr>
              <a:t>Как показал опрос, для подростков наиболее характерными переживаниями в тот момент, когда они не находят взаимных чувств у объекта привязанности, является переживание чувства вины и «самоедство», </a:t>
            </a:r>
            <a:r>
              <a:rPr lang="ru-RU" b="1" dirty="0" err="1">
                <a:solidFill>
                  <a:schemeClr val="tx1"/>
                </a:solidFill>
                <a:latin typeface="Arial" pitchFamily="34" charset="0"/>
                <a:cs typeface="Arial" pitchFamily="34" charset="0"/>
              </a:rPr>
              <a:t>самокопание</a:t>
            </a:r>
            <a:r>
              <a:rPr lang="ru-RU" b="1" dirty="0">
                <a:solidFill>
                  <a:schemeClr val="tx1"/>
                </a:solidFill>
                <a:latin typeface="Arial" pitchFamily="34" charset="0"/>
                <a:cs typeface="Arial" pitchFamily="34" charset="0"/>
              </a:rPr>
              <a:t> в поиске ответа на вопрос: «Чем я не хорош?» и «Почему я не заслуживаю любви?». </a:t>
            </a:r>
            <a:endParaRPr lang="ru-RU" b="1" dirty="0" smtClean="0">
              <a:solidFill>
                <a:schemeClr val="tx1"/>
              </a:solidFill>
              <a:latin typeface="Arial" pitchFamily="34" charset="0"/>
              <a:cs typeface="Arial" pitchFamily="34" charset="0"/>
            </a:endParaRPr>
          </a:p>
          <a:p>
            <a:pPr marL="0" indent="0">
              <a:buNone/>
            </a:pPr>
            <a:endParaRPr lang="ru-RU" b="1" dirty="0">
              <a:solidFill>
                <a:schemeClr val="tx1"/>
              </a:solidFill>
              <a:latin typeface="Arial" pitchFamily="34" charset="0"/>
              <a:cs typeface="Arial" pitchFamily="34" charset="0"/>
            </a:endParaRPr>
          </a:p>
          <a:p>
            <a:pPr marL="0" indent="0">
              <a:buNone/>
            </a:pPr>
            <a:r>
              <a:rPr lang="ru-RU" b="1" dirty="0" smtClean="0">
                <a:solidFill>
                  <a:schemeClr val="tx1"/>
                </a:solidFill>
                <a:latin typeface="Arial" pitchFamily="34" charset="0"/>
                <a:cs typeface="Arial" pitchFamily="34" charset="0"/>
              </a:rPr>
              <a:t>Также часто возникает тоска и депрессивные эмоциональные переживания</a:t>
            </a:r>
            <a:r>
              <a:rPr lang="ru-RU" b="1" dirty="0">
                <a:solidFill>
                  <a:schemeClr val="tx1"/>
                </a:solidFill>
                <a:latin typeface="Arial" pitchFamily="34" charset="0"/>
                <a:cs typeface="Arial" pitchFamily="34" charset="0"/>
              </a:rPr>
              <a:t>. Надо отметить, что имеет место разница в переживании определенных чувств в зависимости от отношения подростка к любви.</a:t>
            </a:r>
          </a:p>
        </p:txBody>
      </p:sp>
      <p:sp>
        <p:nvSpPr>
          <p:cNvPr id="4" name="Заголовок 1"/>
          <p:cNvSpPr txBox="1">
            <a:spLocks noGrp="1"/>
          </p:cNvSpPr>
          <p:nvPr>
            <p:ph type="title"/>
          </p:nvPr>
        </p:nvSpPr>
        <p:spPr>
          <a:xfrm>
            <a:off x="457200" y="0"/>
            <a:ext cx="8229600" cy="90872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z="4000" dirty="0" smtClean="0"/>
              <a:t>Исследование</a:t>
            </a:r>
            <a:endParaRPr lang="ru-RU" sz="4000" dirty="0"/>
          </a:p>
        </p:txBody>
      </p:sp>
    </p:spTree>
    <p:extLst>
      <p:ext uri="{BB962C8B-B14F-4D97-AF65-F5344CB8AC3E}">
        <p14:creationId xmlns:p14="http://schemas.microsoft.com/office/powerpoint/2010/main" xmlns="" val="1925748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1124744"/>
            <a:ext cx="8229600" cy="4525963"/>
          </a:xfrm>
        </p:spPr>
        <p:txBody>
          <a:bodyPr>
            <a:normAutofit/>
          </a:bodyPr>
          <a:lstStyle/>
          <a:p>
            <a:pPr marL="0" indent="0" algn="ctr">
              <a:buNone/>
            </a:pPr>
            <a:endParaRPr lang="ru-RU" b="1" dirty="0" smtClean="0">
              <a:solidFill>
                <a:schemeClr val="tx1"/>
              </a:solidFill>
              <a:latin typeface="Arial" pitchFamily="34" charset="0"/>
              <a:cs typeface="Arial" pitchFamily="34" charset="0"/>
            </a:endParaRPr>
          </a:p>
          <a:p>
            <a:pPr marL="0" indent="0" algn="ctr">
              <a:buNone/>
            </a:pPr>
            <a:r>
              <a:rPr lang="ru-RU" b="1" dirty="0" smtClean="0">
                <a:solidFill>
                  <a:schemeClr val="tx1"/>
                </a:solidFill>
                <a:latin typeface="Arial" pitchFamily="34" charset="0"/>
                <a:cs typeface="Arial" pitchFamily="34" charset="0"/>
              </a:rPr>
              <a:t>Так</a:t>
            </a:r>
            <a:r>
              <a:rPr lang="ru-RU" b="1" dirty="0">
                <a:solidFill>
                  <a:schemeClr val="tx1"/>
                </a:solidFill>
                <a:latin typeface="Arial" pitchFamily="34" charset="0"/>
                <a:cs typeface="Arial" pitchFamily="34" charset="0"/>
              </a:rPr>
              <a:t>, в 15 лет особенно важным является для них совет и поддержка подруг, а в 16 лет – как они выглядят в момент общения, какое у них настроение в этот момент. Интересным для развития романтических отношений представляется роль окружения подростка. </a:t>
            </a:r>
          </a:p>
        </p:txBody>
      </p:sp>
      <p:sp>
        <p:nvSpPr>
          <p:cNvPr id="4" name="Заголовок 1"/>
          <p:cNvSpPr txBox="1">
            <a:spLocks noGrp="1"/>
          </p:cNvSpPr>
          <p:nvPr>
            <p:ph type="title"/>
          </p:nvPr>
        </p:nvSpPr>
        <p:spPr>
          <a:xfrm>
            <a:off x="539552" y="332656"/>
            <a:ext cx="8229600" cy="764704"/>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z="4000" dirty="0" smtClean="0"/>
              <a:t>Исследование</a:t>
            </a:r>
            <a:endParaRPr lang="ru-RU" sz="4000" dirty="0"/>
          </a:p>
        </p:txBody>
      </p:sp>
    </p:spTree>
    <p:extLst>
      <p:ext uri="{BB962C8B-B14F-4D97-AF65-F5344CB8AC3E}">
        <p14:creationId xmlns:p14="http://schemas.microsoft.com/office/powerpoint/2010/main" xmlns="" val="29541877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052736"/>
            <a:ext cx="8229600" cy="4320480"/>
          </a:xfrm>
        </p:spPr>
        <p:txBody>
          <a:bodyPr>
            <a:noAutofit/>
          </a:bodyPr>
          <a:lstStyle/>
          <a:p>
            <a:pPr marL="0" indent="0" algn="ctr">
              <a:buNone/>
            </a:pPr>
            <a:endParaRPr lang="ru-RU" b="1" dirty="0" smtClean="0">
              <a:solidFill>
                <a:schemeClr val="tx1"/>
              </a:solidFill>
              <a:latin typeface="Arial" pitchFamily="34" charset="0"/>
              <a:cs typeface="Arial" pitchFamily="34" charset="0"/>
            </a:endParaRPr>
          </a:p>
          <a:p>
            <a:pPr marL="0" indent="0" algn="ctr">
              <a:buNone/>
            </a:pPr>
            <a:r>
              <a:rPr lang="ru-RU" b="1" dirty="0" smtClean="0">
                <a:solidFill>
                  <a:schemeClr val="tx1"/>
                </a:solidFill>
                <a:latin typeface="Arial" pitchFamily="34" charset="0"/>
                <a:cs typeface="Arial" pitchFamily="34" charset="0"/>
              </a:rPr>
              <a:t>Но </a:t>
            </a:r>
            <a:r>
              <a:rPr lang="ru-RU" b="1" dirty="0">
                <a:solidFill>
                  <a:schemeClr val="tx1"/>
                </a:solidFill>
                <a:latin typeface="Arial" pitchFamily="34" charset="0"/>
                <a:cs typeface="Arial" pitchFamily="34" charset="0"/>
              </a:rPr>
              <a:t>среди девочек, кто легко знакомится (а следовательно, более уверен в себе), испытывают положительные эмоции во время переживания чувства безответной любви более половины (53%), тогда как в группе тех девочек, которым трудно познакомиться, такие чувства испытывает только третья часть. </a:t>
            </a:r>
            <a:endParaRPr lang="ru-RU" b="1" dirty="0" smtClean="0">
              <a:solidFill>
                <a:schemeClr val="tx1"/>
              </a:solidFill>
              <a:latin typeface="Arial" pitchFamily="34" charset="0"/>
              <a:cs typeface="Arial" pitchFamily="34" charset="0"/>
            </a:endParaRPr>
          </a:p>
          <a:p>
            <a:pPr marL="0" indent="0">
              <a:buNone/>
            </a:pPr>
            <a:endParaRPr lang="ru-RU" b="1" dirty="0">
              <a:solidFill>
                <a:schemeClr val="tx1"/>
              </a:solidFill>
              <a:latin typeface="Arial" pitchFamily="34" charset="0"/>
              <a:cs typeface="Arial" pitchFamily="34" charset="0"/>
            </a:endParaRPr>
          </a:p>
        </p:txBody>
      </p:sp>
      <p:sp>
        <p:nvSpPr>
          <p:cNvPr id="4" name="Заголовок 1"/>
          <p:cNvSpPr txBox="1">
            <a:spLocks noGrp="1"/>
          </p:cNvSpPr>
          <p:nvPr>
            <p:ph type="title"/>
          </p:nvPr>
        </p:nvSpPr>
        <p:spPr>
          <a:xfrm>
            <a:off x="457200" y="0"/>
            <a:ext cx="8229600" cy="1052736"/>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z="4000" dirty="0" smtClean="0"/>
              <a:t>Исследование</a:t>
            </a:r>
            <a:endParaRPr lang="ru-RU" sz="4000" dirty="0"/>
          </a:p>
        </p:txBody>
      </p:sp>
    </p:spTree>
    <p:extLst>
      <p:ext uri="{BB962C8B-B14F-4D97-AF65-F5344CB8AC3E}">
        <p14:creationId xmlns:p14="http://schemas.microsoft.com/office/powerpoint/2010/main" xmlns="" val="11278078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052737"/>
            <a:ext cx="8229600" cy="4320480"/>
          </a:xfrm>
        </p:spPr>
        <p:txBody>
          <a:bodyPr>
            <a:noAutofit/>
          </a:bodyPr>
          <a:lstStyle/>
          <a:p>
            <a:pPr marL="0" indent="0">
              <a:buNone/>
            </a:pPr>
            <a:r>
              <a:rPr lang="ru-RU" b="1" dirty="0" smtClean="0">
                <a:solidFill>
                  <a:schemeClr val="tx1"/>
                </a:solidFill>
                <a:latin typeface="Arial" pitchFamily="34" charset="0"/>
                <a:cs typeface="Arial" pitchFamily="34" charset="0"/>
              </a:rPr>
              <a:t>И </a:t>
            </a:r>
            <a:r>
              <a:rPr lang="ru-RU" b="1" dirty="0">
                <a:solidFill>
                  <a:schemeClr val="tx1"/>
                </a:solidFill>
                <a:latin typeface="Arial" pitchFamily="34" charset="0"/>
                <a:cs typeface="Arial" pitchFamily="34" charset="0"/>
              </a:rPr>
              <a:t>наконец, познакомимся с мнением подростков о том, что мешает и что помогает им познакомиться с интересующими их людьми противоположного пола? </a:t>
            </a:r>
            <a:endParaRPr lang="ru-RU" b="1" dirty="0" smtClean="0">
              <a:solidFill>
                <a:schemeClr val="tx1"/>
              </a:solidFill>
              <a:latin typeface="Arial" pitchFamily="34" charset="0"/>
              <a:cs typeface="Arial" pitchFamily="34" charset="0"/>
            </a:endParaRPr>
          </a:p>
          <a:p>
            <a:pPr marL="0" indent="0">
              <a:buNone/>
            </a:pPr>
            <a:endParaRPr lang="ru-RU" b="1" dirty="0">
              <a:solidFill>
                <a:schemeClr val="tx1"/>
              </a:solidFill>
              <a:latin typeface="Arial" pitchFamily="34" charset="0"/>
              <a:cs typeface="Arial" pitchFamily="34" charset="0"/>
            </a:endParaRPr>
          </a:p>
          <a:p>
            <a:pPr marL="0" indent="0">
              <a:buNone/>
            </a:pPr>
            <a:r>
              <a:rPr lang="ru-RU" b="1" dirty="0" smtClean="0">
                <a:solidFill>
                  <a:schemeClr val="tx1"/>
                </a:solidFill>
                <a:latin typeface="Arial" pitchFamily="34" charset="0"/>
                <a:cs typeface="Arial" pitchFamily="34" charset="0"/>
              </a:rPr>
              <a:t>Итак</a:t>
            </a:r>
            <a:r>
              <a:rPr lang="ru-RU" b="1" dirty="0">
                <a:solidFill>
                  <a:schemeClr val="tx1"/>
                </a:solidFill>
                <a:latin typeface="Arial" pitchFamily="34" charset="0"/>
                <a:cs typeface="Arial" pitchFamily="34" charset="0"/>
              </a:rPr>
              <a:t>, вопрос «Если тебе трудно подойти к интересующему тебя человеку противоположного пола, то какая мысль тебя останавливает?» показал, что среди тех, кому легко познакомиться: – для мальчиков важна оценка другими их интеллектуальных способностей (мешающая мысль: Я ему интересен?); – а для девочек – оценка их привлекательности (мысль: А вдруг я ему не понравлюсь?). </a:t>
            </a:r>
          </a:p>
        </p:txBody>
      </p:sp>
      <p:sp>
        <p:nvSpPr>
          <p:cNvPr id="4" name="Заголовок 1"/>
          <p:cNvSpPr txBox="1">
            <a:spLocks noGrp="1"/>
          </p:cNvSpPr>
          <p:nvPr>
            <p:ph type="title"/>
          </p:nvPr>
        </p:nvSpPr>
        <p:spPr>
          <a:xfrm>
            <a:off x="457200" y="0"/>
            <a:ext cx="8229600" cy="1052736"/>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z="4000" dirty="0" smtClean="0"/>
              <a:t>Исследование</a:t>
            </a:r>
            <a:endParaRPr lang="ru-RU" sz="4000" dirty="0"/>
          </a:p>
        </p:txBody>
      </p:sp>
    </p:spTree>
    <p:extLst>
      <p:ext uri="{BB962C8B-B14F-4D97-AF65-F5344CB8AC3E}">
        <p14:creationId xmlns:p14="http://schemas.microsoft.com/office/powerpoint/2010/main" xmlns="" val="28505357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229600" cy="1600200"/>
          </a:xfrm>
        </p:spPr>
        <p:txBody>
          <a:bodyPr/>
          <a:lstStyle/>
          <a:p>
            <a:pPr>
              <a:lnSpc>
                <a:spcPts val="4600"/>
              </a:lnSpc>
            </a:pPr>
            <a:r>
              <a:rPr lang="kk-KZ" sz="2400" b="1" dirty="0">
                <a:effectLst/>
              </a:rPr>
              <a:t>ПАТОЛОГИЯ </a:t>
            </a:r>
            <a:r>
              <a:rPr lang="kk-KZ" sz="2400" b="1" dirty="0" smtClean="0">
                <a:effectLst/>
              </a:rPr>
              <a:t/>
            </a:r>
            <a:br>
              <a:rPr lang="kk-KZ" sz="2400" b="1" dirty="0" smtClean="0">
                <a:effectLst/>
              </a:rPr>
            </a:br>
            <a:r>
              <a:rPr lang="kk-KZ" sz="2400" b="1" dirty="0" smtClean="0">
                <a:effectLst/>
              </a:rPr>
              <a:t>МЕЖЛИЧНОСТНЫХ </a:t>
            </a:r>
            <a:r>
              <a:rPr lang="kk-KZ" sz="2400" b="1" dirty="0">
                <a:effectLst/>
              </a:rPr>
              <a:t>ОТНОШЕНИЙ</a:t>
            </a:r>
            <a:r>
              <a:rPr lang="ru-RU" b="1" dirty="0">
                <a:effectLst/>
              </a:rPr>
              <a:t/>
            </a:r>
            <a:br>
              <a:rPr lang="ru-RU" b="1" dirty="0">
                <a:effectLst/>
              </a:rPr>
            </a:br>
            <a:endParaRPr lang="ru-RU" b="1" dirty="0"/>
          </a:p>
        </p:txBody>
      </p:sp>
      <p:sp>
        <p:nvSpPr>
          <p:cNvPr id="3" name="Объект 2"/>
          <p:cNvSpPr>
            <a:spLocks noGrp="1"/>
          </p:cNvSpPr>
          <p:nvPr>
            <p:ph idx="1"/>
          </p:nvPr>
        </p:nvSpPr>
        <p:spPr/>
        <p:txBody>
          <a:bodyPr>
            <a:noAutofit/>
          </a:bodyPr>
          <a:lstStyle/>
          <a:p>
            <a:pPr marL="0" indent="0" algn="ctr">
              <a:buNone/>
            </a:pPr>
            <a:endParaRPr lang="ru-RU" b="1" dirty="0" smtClean="0">
              <a:solidFill>
                <a:schemeClr val="tx1"/>
              </a:solidFill>
              <a:latin typeface="Arial" pitchFamily="34" charset="0"/>
              <a:cs typeface="Arial" pitchFamily="34" charset="0"/>
            </a:endParaRPr>
          </a:p>
          <a:p>
            <a:pPr marL="0" indent="0" algn="ctr">
              <a:buNone/>
            </a:pPr>
            <a:r>
              <a:rPr lang="ru-RU" b="1" dirty="0" smtClean="0">
                <a:solidFill>
                  <a:schemeClr val="tx1"/>
                </a:solidFill>
                <a:latin typeface="Arial" pitchFamily="34" charset="0"/>
                <a:cs typeface="Arial" pitchFamily="34" charset="0"/>
              </a:rPr>
              <a:t>Гармония </a:t>
            </a:r>
            <a:r>
              <a:rPr lang="ru-RU" b="1" dirty="0">
                <a:solidFill>
                  <a:schemeClr val="tx1"/>
                </a:solidFill>
                <a:latin typeface="Arial" pitchFamily="34" charset="0"/>
                <a:cs typeface="Arial" pitchFamily="34" charset="0"/>
              </a:rPr>
              <a:t>межличностных отношений представляет собой взаимную удовлетворенность отношениями, постоянный диалог, открытость, контакт, настрой друг на друга, заботу о благополучии партнера, отказ от всякого </a:t>
            </a:r>
            <a:r>
              <a:rPr lang="ru-RU" b="1" dirty="0" err="1">
                <a:solidFill>
                  <a:schemeClr val="tx1"/>
                </a:solidFill>
                <a:latin typeface="Arial" pitchFamily="34" charset="0"/>
                <a:cs typeface="Arial" pitchFamily="34" charset="0"/>
              </a:rPr>
              <a:t>манипулятивного</a:t>
            </a:r>
            <a:r>
              <a:rPr lang="ru-RU" b="1" dirty="0">
                <a:solidFill>
                  <a:schemeClr val="tx1"/>
                </a:solidFill>
                <a:latin typeface="Arial" pitchFamily="34" charset="0"/>
                <a:cs typeface="Arial" pitchFamily="34" charset="0"/>
              </a:rPr>
              <a:t> контроля и стремления к превосходству над ним, включение в самоценный контакт. </a:t>
            </a:r>
          </a:p>
        </p:txBody>
      </p:sp>
    </p:spTree>
    <p:extLst>
      <p:ext uri="{BB962C8B-B14F-4D97-AF65-F5344CB8AC3E}">
        <p14:creationId xmlns:p14="http://schemas.microsoft.com/office/powerpoint/2010/main" xmlns="" val="41537379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229600" cy="1600200"/>
          </a:xfrm>
        </p:spPr>
        <p:txBody>
          <a:bodyPr/>
          <a:lstStyle/>
          <a:p>
            <a:pPr>
              <a:lnSpc>
                <a:spcPts val="4600"/>
              </a:lnSpc>
            </a:pPr>
            <a:r>
              <a:rPr lang="kk-KZ" sz="2400" b="1" dirty="0">
                <a:effectLst/>
              </a:rPr>
              <a:t>ПАТОЛОГИЯ </a:t>
            </a:r>
            <a:r>
              <a:rPr lang="kk-KZ" sz="2400" b="1" dirty="0" smtClean="0">
                <a:effectLst/>
              </a:rPr>
              <a:t/>
            </a:r>
            <a:br>
              <a:rPr lang="kk-KZ" sz="2400" b="1" dirty="0" smtClean="0">
                <a:effectLst/>
              </a:rPr>
            </a:br>
            <a:r>
              <a:rPr lang="kk-KZ" sz="2400" b="1" dirty="0" smtClean="0">
                <a:effectLst/>
              </a:rPr>
              <a:t>МЕЖЛИЧНОСТНЫХ </a:t>
            </a:r>
            <a:r>
              <a:rPr lang="kk-KZ" sz="2400" b="1" dirty="0">
                <a:effectLst/>
              </a:rPr>
              <a:t>ОТНОШЕНИЙ</a:t>
            </a:r>
            <a:r>
              <a:rPr lang="ru-RU" b="1" dirty="0">
                <a:effectLst/>
              </a:rPr>
              <a:t/>
            </a:r>
            <a:br>
              <a:rPr lang="ru-RU" b="1" dirty="0">
                <a:effectLst/>
              </a:rPr>
            </a:br>
            <a:endParaRPr lang="ru-RU" b="1" dirty="0"/>
          </a:p>
        </p:txBody>
      </p:sp>
      <p:sp>
        <p:nvSpPr>
          <p:cNvPr id="3" name="Объект 2"/>
          <p:cNvSpPr>
            <a:spLocks noGrp="1"/>
          </p:cNvSpPr>
          <p:nvPr>
            <p:ph idx="1"/>
          </p:nvPr>
        </p:nvSpPr>
        <p:spPr/>
        <p:txBody>
          <a:bodyPr>
            <a:noAutofit/>
          </a:bodyPr>
          <a:lstStyle/>
          <a:p>
            <a:pPr marL="0" indent="0" algn="ctr">
              <a:buNone/>
            </a:pPr>
            <a:r>
              <a:rPr lang="ru-RU" b="1" dirty="0" smtClean="0">
                <a:solidFill>
                  <a:schemeClr val="tx1"/>
                </a:solidFill>
                <a:latin typeface="Arial" pitchFamily="34" charset="0"/>
                <a:cs typeface="Arial" pitchFamily="34" charset="0"/>
              </a:rPr>
              <a:t>Дисгармония </a:t>
            </a:r>
            <a:r>
              <a:rPr lang="ru-RU" b="1" dirty="0">
                <a:solidFill>
                  <a:schemeClr val="tx1"/>
                </a:solidFill>
                <a:latin typeface="Arial" pitchFamily="34" charset="0"/>
                <a:cs typeface="Arial" pitchFamily="34" charset="0"/>
              </a:rPr>
              <a:t>межличностных отношений (их «патология») представляет собой отсутствие доверия, понимания, эмоциональной близости между взаимодействующими субъектами, напряжение и дискомфорт, возникающие в совместной деятельности, напряженность, отчужденность, конфликтность и агрессивность в отношениях, переживание одиночества субъектами </a:t>
            </a:r>
            <a:r>
              <a:rPr lang="ru-RU" b="1" dirty="0" smtClean="0">
                <a:solidFill>
                  <a:schemeClr val="tx1"/>
                </a:solidFill>
                <a:latin typeface="Arial" pitchFamily="34" charset="0"/>
                <a:cs typeface="Arial" pitchFamily="34" charset="0"/>
              </a:rPr>
              <a:t>отношений. </a:t>
            </a:r>
          </a:p>
          <a:p>
            <a:pPr marL="0" indent="0" algn="ctr">
              <a:buNone/>
            </a:pPr>
            <a:endParaRPr lang="ru-RU" b="1" dirty="0">
              <a:solidFill>
                <a:schemeClr val="tx1"/>
              </a:solidFill>
              <a:latin typeface="Arial" pitchFamily="34" charset="0"/>
              <a:cs typeface="Arial" pitchFamily="34" charset="0"/>
            </a:endParaRPr>
          </a:p>
          <a:p>
            <a:pPr marL="0" indent="0" algn="ctr">
              <a:buNone/>
            </a:pPr>
            <a:r>
              <a:rPr lang="ru-RU" b="1" dirty="0" smtClean="0">
                <a:solidFill>
                  <a:schemeClr val="tx1"/>
                </a:solidFill>
                <a:latin typeface="Arial" pitchFamily="34" charset="0"/>
                <a:cs typeface="Arial" pitchFamily="34" charset="0"/>
              </a:rPr>
              <a:t>Патология </a:t>
            </a:r>
            <a:r>
              <a:rPr lang="ru-RU" b="1" dirty="0">
                <a:solidFill>
                  <a:schemeClr val="tx1"/>
                </a:solidFill>
                <a:latin typeface="Arial" pitchFamily="34" charset="0"/>
                <a:cs typeface="Arial" pitchFamily="34" charset="0"/>
              </a:rPr>
              <a:t>– «болезненное отклонение от нормы»</a:t>
            </a:r>
          </a:p>
        </p:txBody>
      </p:sp>
    </p:spTree>
    <p:extLst>
      <p:ext uri="{BB962C8B-B14F-4D97-AF65-F5344CB8AC3E}">
        <p14:creationId xmlns:p14="http://schemas.microsoft.com/office/powerpoint/2010/main" xmlns="" val="19084963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lgn="ctr">
              <a:buNone/>
            </a:pPr>
            <a:r>
              <a:rPr lang="ru-RU" b="1" dirty="0">
                <a:solidFill>
                  <a:schemeClr val="tx1"/>
                </a:solidFill>
                <a:latin typeface="Arial" pitchFamily="34" charset="0"/>
                <a:cs typeface="Arial" pitchFamily="34" charset="0"/>
              </a:rPr>
              <a:t>Считается, что феноменами дисгармонии как проявления «патологии» отношений выступают: </a:t>
            </a:r>
            <a:endParaRPr lang="ru-RU" b="1" dirty="0" smtClean="0">
              <a:solidFill>
                <a:schemeClr val="tx1"/>
              </a:solidFill>
              <a:latin typeface="Arial" pitchFamily="34" charset="0"/>
              <a:cs typeface="Arial" pitchFamily="34" charset="0"/>
            </a:endParaRPr>
          </a:p>
          <a:p>
            <a:endParaRPr lang="ru-RU" b="1" dirty="0">
              <a:solidFill>
                <a:schemeClr val="tx1"/>
              </a:solidFill>
              <a:latin typeface="Arial" pitchFamily="34" charset="0"/>
              <a:cs typeface="Arial" pitchFamily="34" charset="0"/>
            </a:endParaRPr>
          </a:p>
          <a:p>
            <a:r>
              <a:rPr lang="ru-RU" b="1" dirty="0">
                <a:solidFill>
                  <a:schemeClr val="tx1"/>
                </a:solidFill>
                <a:latin typeface="Arial" pitchFamily="34" charset="0"/>
                <a:cs typeface="Arial" pitchFamily="34" charset="0"/>
              </a:rPr>
              <a:t>безответность в любовных отношениях; </a:t>
            </a:r>
          </a:p>
          <a:p>
            <a:r>
              <a:rPr lang="ru-RU" b="1" dirty="0">
                <a:solidFill>
                  <a:schemeClr val="tx1"/>
                </a:solidFill>
                <a:latin typeface="Arial" pitchFamily="34" charset="0"/>
                <a:cs typeface="Arial" pitchFamily="34" charset="0"/>
              </a:rPr>
              <a:t>эмоциональная </a:t>
            </a:r>
            <a:r>
              <a:rPr lang="ru-RU" b="1" dirty="0" err="1">
                <a:solidFill>
                  <a:schemeClr val="tx1"/>
                </a:solidFill>
                <a:latin typeface="Arial" pitchFamily="34" charset="0"/>
                <a:cs typeface="Arial" pitchFamily="34" charset="0"/>
              </a:rPr>
              <a:t>созависимость</a:t>
            </a:r>
            <a:r>
              <a:rPr lang="ru-RU" b="1" dirty="0">
                <a:solidFill>
                  <a:schemeClr val="tx1"/>
                </a:solidFill>
                <a:latin typeface="Arial" pitchFamily="34" charset="0"/>
                <a:cs typeface="Arial" pitchFamily="34" charset="0"/>
              </a:rPr>
              <a:t> в межличностных </a:t>
            </a:r>
            <a:r>
              <a:rPr lang="ru-RU" b="1" dirty="0" smtClean="0">
                <a:solidFill>
                  <a:schemeClr val="tx1"/>
                </a:solidFill>
                <a:latin typeface="Arial" pitchFamily="34" charset="0"/>
                <a:cs typeface="Arial" pitchFamily="34" charset="0"/>
              </a:rPr>
              <a:t>отношениях.</a:t>
            </a:r>
            <a:endParaRPr lang="ru-RU" b="1" dirty="0">
              <a:solidFill>
                <a:schemeClr val="tx1"/>
              </a:solidFill>
              <a:latin typeface="Arial" pitchFamily="34" charset="0"/>
              <a:cs typeface="Arial" pitchFamily="34" charset="0"/>
            </a:endParaRPr>
          </a:p>
        </p:txBody>
      </p:sp>
      <p:sp>
        <p:nvSpPr>
          <p:cNvPr id="4" name="Заголовок 1"/>
          <p:cNvSpPr>
            <a:spLocks noGrp="1"/>
          </p:cNvSpPr>
          <p:nvPr>
            <p:ph type="title"/>
          </p:nvPr>
        </p:nvSpPr>
        <p:spPr>
          <a:xfrm>
            <a:off x="467544" y="116632"/>
            <a:ext cx="8229600" cy="1600200"/>
          </a:xfrm>
        </p:spPr>
        <p:txBody>
          <a:bodyPr/>
          <a:lstStyle/>
          <a:p>
            <a:pPr>
              <a:lnSpc>
                <a:spcPts val="4600"/>
              </a:lnSpc>
            </a:pPr>
            <a:r>
              <a:rPr lang="kk-KZ" sz="2400" b="1" dirty="0">
                <a:effectLst/>
              </a:rPr>
              <a:t>ПАТОЛОГИЯ </a:t>
            </a:r>
            <a:r>
              <a:rPr lang="kk-KZ" sz="2400" b="1" dirty="0" smtClean="0">
                <a:effectLst/>
              </a:rPr>
              <a:t/>
            </a:r>
            <a:br>
              <a:rPr lang="kk-KZ" sz="2400" b="1" dirty="0" smtClean="0">
                <a:effectLst/>
              </a:rPr>
            </a:br>
            <a:r>
              <a:rPr lang="kk-KZ" sz="2400" b="1" dirty="0" smtClean="0">
                <a:effectLst/>
              </a:rPr>
              <a:t>МЕЖЛИЧНОСТНЫХ </a:t>
            </a:r>
            <a:r>
              <a:rPr lang="kk-KZ" sz="2400" b="1" dirty="0">
                <a:effectLst/>
              </a:rPr>
              <a:t>ОТНОШЕНИЙ</a:t>
            </a:r>
            <a:r>
              <a:rPr lang="ru-RU" b="1" dirty="0">
                <a:effectLst/>
              </a:rPr>
              <a:t/>
            </a:r>
            <a:br>
              <a:rPr lang="ru-RU" b="1" dirty="0">
                <a:effectLst/>
              </a:rPr>
            </a:br>
            <a:endParaRPr lang="ru-RU" b="1" dirty="0"/>
          </a:p>
        </p:txBody>
      </p:sp>
    </p:spTree>
    <p:extLst>
      <p:ext uri="{BB962C8B-B14F-4D97-AF65-F5344CB8AC3E}">
        <p14:creationId xmlns:p14="http://schemas.microsoft.com/office/powerpoint/2010/main" xmlns="" val="3040075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ru-RU" b="1" dirty="0" smtClean="0">
                <a:solidFill>
                  <a:schemeClr val="tx1"/>
                </a:solidFill>
                <a:latin typeface="Arial" pitchFamily="34" charset="0"/>
                <a:cs typeface="Arial" pitchFamily="34" charset="0"/>
              </a:rPr>
              <a:t>Как </a:t>
            </a:r>
            <a:r>
              <a:rPr lang="ru-RU" b="1" dirty="0">
                <a:solidFill>
                  <a:schemeClr val="tx1"/>
                </a:solidFill>
                <a:latin typeface="Arial" pitchFamily="34" charset="0"/>
                <a:cs typeface="Arial" pitchFamily="34" charset="0"/>
              </a:rPr>
              <a:t>подойти? </a:t>
            </a:r>
            <a:endParaRPr lang="ru-RU" b="1" dirty="0" smtClean="0">
              <a:solidFill>
                <a:schemeClr val="tx1"/>
              </a:solidFill>
              <a:latin typeface="Arial" pitchFamily="34" charset="0"/>
              <a:cs typeface="Arial" pitchFamily="34" charset="0"/>
            </a:endParaRPr>
          </a:p>
          <a:p>
            <a:r>
              <a:rPr lang="ru-RU" b="1" dirty="0" smtClean="0">
                <a:solidFill>
                  <a:schemeClr val="tx1"/>
                </a:solidFill>
                <a:latin typeface="Arial" pitchFamily="34" charset="0"/>
                <a:cs typeface="Arial" pitchFamily="34" charset="0"/>
              </a:rPr>
              <a:t>О </a:t>
            </a:r>
            <a:r>
              <a:rPr lang="ru-RU" b="1" dirty="0">
                <a:solidFill>
                  <a:schemeClr val="tx1"/>
                </a:solidFill>
                <a:latin typeface="Arial" pitchFamily="34" charset="0"/>
                <a:cs typeface="Arial" pitchFamily="34" charset="0"/>
              </a:rPr>
              <a:t>чем разговаривать? </a:t>
            </a:r>
            <a:endParaRPr lang="ru-RU" b="1" dirty="0" smtClean="0">
              <a:solidFill>
                <a:schemeClr val="tx1"/>
              </a:solidFill>
              <a:latin typeface="Arial" pitchFamily="34" charset="0"/>
              <a:cs typeface="Arial" pitchFamily="34" charset="0"/>
            </a:endParaRPr>
          </a:p>
          <a:p>
            <a:r>
              <a:rPr lang="ru-RU" b="1" dirty="0" smtClean="0">
                <a:solidFill>
                  <a:schemeClr val="tx1"/>
                </a:solidFill>
                <a:latin typeface="Arial" pitchFamily="34" charset="0"/>
                <a:cs typeface="Arial" pitchFamily="34" charset="0"/>
              </a:rPr>
              <a:t>Что </a:t>
            </a:r>
            <a:r>
              <a:rPr lang="ru-RU" b="1" dirty="0">
                <a:solidFill>
                  <a:schemeClr val="tx1"/>
                </a:solidFill>
                <a:latin typeface="Arial" pitchFamily="34" charset="0"/>
                <a:cs typeface="Arial" pitchFamily="34" charset="0"/>
              </a:rPr>
              <a:t>он (она) обо мне подумает? </a:t>
            </a:r>
            <a:endParaRPr lang="ru-RU" b="1" dirty="0" smtClean="0">
              <a:solidFill>
                <a:schemeClr val="tx1"/>
              </a:solidFill>
              <a:latin typeface="Arial" pitchFamily="34" charset="0"/>
              <a:cs typeface="Arial" pitchFamily="34" charset="0"/>
            </a:endParaRPr>
          </a:p>
          <a:p>
            <a:r>
              <a:rPr lang="ru-RU" b="1" dirty="0" smtClean="0">
                <a:solidFill>
                  <a:schemeClr val="tx1"/>
                </a:solidFill>
                <a:latin typeface="Arial" pitchFamily="34" charset="0"/>
                <a:cs typeface="Arial" pitchFamily="34" charset="0"/>
              </a:rPr>
              <a:t>Не </a:t>
            </a:r>
            <a:r>
              <a:rPr lang="ru-RU" b="1" dirty="0">
                <a:solidFill>
                  <a:schemeClr val="tx1"/>
                </a:solidFill>
                <a:latin typeface="Arial" pitchFamily="34" charset="0"/>
                <a:cs typeface="Arial" pitchFamily="34" charset="0"/>
              </a:rPr>
              <a:t>покажется ли ей (ему) со мной скучно и неинтересно? </a:t>
            </a:r>
            <a:endParaRPr lang="ru-RU" b="1" dirty="0" smtClean="0">
              <a:solidFill>
                <a:schemeClr val="tx1"/>
              </a:solidFill>
              <a:latin typeface="Arial" pitchFamily="34" charset="0"/>
              <a:cs typeface="Arial" pitchFamily="34" charset="0"/>
            </a:endParaRPr>
          </a:p>
          <a:p>
            <a:endParaRPr lang="ru-RU" b="1" dirty="0">
              <a:solidFill>
                <a:schemeClr val="tx1"/>
              </a:solidFill>
              <a:latin typeface="Arial" pitchFamily="34" charset="0"/>
              <a:cs typeface="Arial" pitchFamily="34" charset="0"/>
            </a:endParaRPr>
          </a:p>
          <a:p>
            <a:pPr marL="0" indent="0" algn="ctr">
              <a:buNone/>
            </a:pPr>
            <a:r>
              <a:rPr lang="ru-RU" b="1" dirty="0" smtClean="0">
                <a:solidFill>
                  <a:schemeClr val="tx1"/>
                </a:solidFill>
                <a:latin typeface="Arial" pitchFamily="34" charset="0"/>
                <a:cs typeface="Arial" pitchFamily="34" charset="0"/>
              </a:rPr>
              <a:t>Первое </a:t>
            </a:r>
            <a:r>
              <a:rPr lang="ru-RU" b="1" dirty="0">
                <a:solidFill>
                  <a:schemeClr val="tx1"/>
                </a:solidFill>
                <a:latin typeface="Arial" pitchFamily="34" charset="0"/>
                <a:cs typeface="Arial" pitchFamily="34" charset="0"/>
              </a:rPr>
              <a:t>нежное чувство может встретить и отрицательную реакцию родителей, учителей и сверстников, существует не менее важное препятствие – собственные психологические преграды. </a:t>
            </a:r>
          </a:p>
        </p:txBody>
      </p:sp>
      <p:sp>
        <p:nvSpPr>
          <p:cNvPr id="4" name="Заголовок 1"/>
          <p:cNvSpPr txBox="1">
            <a:spLocks noGrp="1"/>
          </p:cNvSpPr>
          <p:nvPr>
            <p:ph type="title"/>
          </p:nvPr>
        </p:nvSpPr>
        <p:spPr>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z="4000" dirty="0" smtClean="0">
                <a:effectLst/>
              </a:rPr>
              <a:t>Особенности подросткового возраста</a:t>
            </a:r>
            <a:endParaRPr lang="ru-RU" sz="4000" dirty="0"/>
          </a:p>
        </p:txBody>
      </p:sp>
    </p:spTree>
    <p:extLst>
      <p:ext uri="{BB962C8B-B14F-4D97-AF65-F5344CB8AC3E}">
        <p14:creationId xmlns:p14="http://schemas.microsoft.com/office/powerpoint/2010/main" xmlns="" val="31075606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268760"/>
            <a:ext cx="8229600" cy="5256584"/>
          </a:xfrm>
        </p:spPr>
        <p:txBody>
          <a:bodyPr>
            <a:noAutofit/>
          </a:bodyPr>
          <a:lstStyle/>
          <a:p>
            <a:pPr marL="0" indent="0">
              <a:buNone/>
            </a:pPr>
            <a:r>
              <a:rPr lang="ru-RU" b="1" dirty="0">
                <a:solidFill>
                  <a:schemeClr val="tx1"/>
                </a:solidFill>
                <a:latin typeface="Arial" pitchFamily="34" charset="0"/>
                <a:cs typeface="Arial" pitchFamily="34" charset="0"/>
              </a:rPr>
              <a:t>А.М. Руденко описывает следующие причины безответности в любовных отношениях: </a:t>
            </a:r>
            <a:endParaRPr lang="ru-RU" b="1" dirty="0" smtClean="0">
              <a:solidFill>
                <a:schemeClr val="tx1"/>
              </a:solidFill>
              <a:latin typeface="Arial" pitchFamily="34" charset="0"/>
              <a:cs typeface="Arial" pitchFamily="34" charset="0"/>
            </a:endParaRPr>
          </a:p>
          <a:p>
            <a:pPr marL="0" indent="0">
              <a:buNone/>
            </a:pPr>
            <a:endParaRPr lang="ru-RU" b="1" dirty="0" smtClean="0">
              <a:solidFill>
                <a:schemeClr val="tx1"/>
              </a:solidFill>
              <a:latin typeface="Arial" pitchFamily="34" charset="0"/>
              <a:cs typeface="Arial" pitchFamily="34" charset="0"/>
            </a:endParaRPr>
          </a:p>
          <a:p>
            <a:pPr marL="0" indent="0">
              <a:buNone/>
            </a:pPr>
            <a:r>
              <a:rPr lang="ru-RU" b="1" dirty="0" smtClean="0">
                <a:solidFill>
                  <a:schemeClr val="tx1"/>
                </a:solidFill>
                <a:latin typeface="Arial" pitchFamily="34" charset="0"/>
                <a:cs typeface="Arial" pitchFamily="34" charset="0"/>
              </a:rPr>
              <a:t>1 </a:t>
            </a:r>
            <a:r>
              <a:rPr lang="ru-RU" b="1" dirty="0">
                <a:solidFill>
                  <a:schemeClr val="tx1"/>
                </a:solidFill>
                <a:latin typeface="Arial" pitchFamily="34" charset="0"/>
                <a:cs typeface="Arial" pitchFamily="34" charset="0"/>
              </a:rPr>
              <a:t>Несовместимость между людьми</a:t>
            </a:r>
            <a:r>
              <a:rPr lang="ru-RU" b="1" dirty="0" smtClean="0">
                <a:solidFill>
                  <a:schemeClr val="tx1"/>
                </a:solidFill>
                <a:latin typeface="Arial" pitchFamily="34" charset="0"/>
                <a:cs typeface="Arial" pitchFamily="34" charset="0"/>
              </a:rPr>
              <a:t>.</a:t>
            </a:r>
          </a:p>
          <a:p>
            <a:pPr marL="0" indent="0">
              <a:buNone/>
            </a:pPr>
            <a:endParaRPr lang="ru-RU" b="1" dirty="0" smtClean="0">
              <a:solidFill>
                <a:schemeClr val="tx1"/>
              </a:solidFill>
              <a:latin typeface="Arial" pitchFamily="34" charset="0"/>
              <a:cs typeface="Arial" pitchFamily="34" charset="0"/>
            </a:endParaRPr>
          </a:p>
          <a:p>
            <a:pPr marL="0" indent="0">
              <a:buNone/>
            </a:pPr>
            <a:r>
              <a:rPr lang="ru-RU" b="1" dirty="0" smtClean="0">
                <a:solidFill>
                  <a:schemeClr val="tx1"/>
                </a:solidFill>
                <a:latin typeface="Arial" pitchFamily="34" charset="0"/>
                <a:cs typeface="Arial" pitchFamily="34" charset="0"/>
              </a:rPr>
              <a:t>2 </a:t>
            </a:r>
            <a:r>
              <a:rPr lang="ru-RU" b="1" dirty="0">
                <a:solidFill>
                  <a:schemeClr val="tx1"/>
                </a:solidFill>
                <a:latin typeface="Arial" pitchFamily="34" charset="0"/>
                <a:cs typeface="Arial" pitchFamily="34" charset="0"/>
              </a:rPr>
              <a:t>Нарушение принципа «ровни». «Часто любовь – это не что иное, как взаимовыгодный обмен между двумя людьми, при котором участники сделки получают максимум из того, на что они могут рассчитывать, принимая во внимание их ценность на рынке личностей», – полагает Эрих </a:t>
            </a:r>
            <a:r>
              <a:rPr lang="ru-RU" b="1" dirty="0" err="1" smtClean="0">
                <a:solidFill>
                  <a:schemeClr val="tx1"/>
                </a:solidFill>
                <a:latin typeface="Arial" pitchFamily="34" charset="0"/>
                <a:cs typeface="Arial" pitchFamily="34" charset="0"/>
              </a:rPr>
              <a:t>Фромм</a:t>
            </a:r>
            <a:r>
              <a:rPr lang="ru-RU" b="1" dirty="0" smtClean="0">
                <a:solidFill>
                  <a:schemeClr val="tx1"/>
                </a:solidFill>
                <a:latin typeface="Arial" pitchFamily="34" charset="0"/>
                <a:cs typeface="Arial" pitchFamily="34" charset="0"/>
              </a:rPr>
              <a:t>. </a:t>
            </a:r>
          </a:p>
        </p:txBody>
      </p:sp>
      <p:sp>
        <p:nvSpPr>
          <p:cNvPr id="4" name="Заголовок 1"/>
          <p:cNvSpPr>
            <a:spLocks noGrp="1"/>
          </p:cNvSpPr>
          <p:nvPr>
            <p:ph type="title"/>
          </p:nvPr>
        </p:nvSpPr>
        <p:spPr>
          <a:xfrm>
            <a:off x="467544" y="1124744"/>
            <a:ext cx="8229600" cy="720080"/>
          </a:xfrm>
        </p:spPr>
        <p:txBody>
          <a:bodyPr/>
          <a:lstStyle/>
          <a:p>
            <a:pPr>
              <a:lnSpc>
                <a:spcPts val="4600"/>
              </a:lnSpc>
            </a:pPr>
            <a:r>
              <a:rPr lang="kk-KZ" sz="2400" b="1" dirty="0">
                <a:effectLst/>
              </a:rPr>
              <a:t>ПАТОЛОГИЯ </a:t>
            </a:r>
            <a:r>
              <a:rPr lang="kk-KZ" sz="2400" b="1" dirty="0" smtClean="0">
                <a:effectLst/>
              </a:rPr>
              <a:t/>
            </a:r>
            <a:br>
              <a:rPr lang="kk-KZ" sz="2400" b="1" dirty="0" smtClean="0">
                <a:effectLst/>
              </a:rPr>
            </a:br>
            <a:r>
              <a:rPr lang="kk-KZ" sz="2400" b="1" dirty="0" smtClean="0">
                <a:effectLst/>
              </a:rPr>
              <a:t>МЕЖЛИЧНОСТНЫХ </a:t>
            </a:r>
            <a:r>
              <a:rPr lang="kk-KZ" sz="2400" b="1" dirty="0">
                <a:effectLst/>
              </a:rPr>
              <a:t>ОТНОШЕНИЙ</a:t>
            </a:r>
            <a:r>
              <a:rPr lang="ru-RU" b="1" dirty="0">
                <a:effectLst/>
              </a:rPr>
              <a:t/>
            </a:r>
            <a:br>
              <a:rPr lang="ru-RU" b="1" dirty="0">
                <a:effectLst/>
              </a:rPr>
            </a:br>
            <a:endParaRPr lang="ru-RU" b="1" dirty="0"/>
          </a:p>
        </p:txBody>
      </p:sp>
    </p:spTree>
    <p:extLst>
      <p:ext uri="{BB962C8B-B14F-4D97-AF65-F5344CB8AC3E}">
        <p14:creationId xmlns:p14="http://schemas.microsoft.com/office/powerpoint/2010/main" xmlns="" val="4950952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268760"/>
            <a:ext cx="8229600" cy="5256584"/>
          </a:xfrm>
        </p:spPr>
        <p:txBody>
          <a:bodyPr>
            <a:noAutofit/>
          </a:bodyPr>
          <a:lstStyle/>
          <a:p>
            <a:pPr marL="0" indent="0">
              <a:buNone/>
            </a:pPr>
            <a:r>
              <a:rPr lang="ru-RU" b="1" dirty="0" smtClean="0">
                <a:solidFill>
                  <a:schemeClr val="tx1"/>
                </a:solidFill>
                <a:latin typeface="Arial" pitchFamily="34" charset="0"/>
                <a:cs typeface="Arial" pitchFamily="34" charset="0"/>
              </a:rPr>
              <a:t>3. </a:t>
            </a:r>
            <a:r>
              <a:rPr lang="ru-RU" b="1" dirty="0">
                <a:solidFill>
                  <a:schemeClr val="tx1"/>
                </a:solidFill>
                <a:latin typeface="Arial" pitchFamily="34" charset="0"/>
                <a:cs typeface="Arial" pitchFamily="34" charset="0"/>
              </a:rPr>
              <a:t>Игнорирование закона вознаграждаемых отношений. «Нас привлекают те, кто чем-то нас вознаграждает или кто ассоциируется у нас с каким-либо вознаграждением. Если взаимоотношения щедро вознаграждают нас и с лихвой покрывают все наши издержки, такие взаимоотношения будут нам нравиться, и мы будем желать их продолжения» </a:t>
            </a:r>
            <a:r>
              <a:rPr lang="ru-RU" b="1" dirty="0" smtClean="0">
                <a:solidFill>
                  <a:schemeClr val="tx1"/>
                </a:solidFill>
                <a:latin typeface="Arial" pitchFamily="34" charset="0"/>
                <a:cs typeface="Arial" pitchFamily="34" charset="0"/>
              </a:rPr>
              <a:t>. </a:t>
            </a:r>
          </a:p>
          <a:p>
            <a:pPr marL="0" indent="0">
              <a:buNone/>
            </a:pPr>
            <a:r>
              <a:rPr lang="ru-RU" b="1" dirty="0" smtClean="0">
                <a:solidFill>
                  <a:schemeClr val="tx1"/>
                </a:solidFill>
                <a:latin typeface="Arial" pitchFamily="34" charset="0"/>
                <a:cs typeface="Arial" pitchFamily="34" charset="0"/>
              </a:rPr>
              <a:t>4. </a:t>
            </a:r>
            <a:r>
              <a:rPr lang="ru-RU" b="1" dirty="0">
                <a:solidFill>
                  <a:schemeClr val="tx1"/>
                </a:solidFill>
                <a:latin typeface="Arial" pitchFamily="34" charset="0"/>
                <a:cs typeface="Arial" pitchFamily="34" charset="0"/>
              </a:rPr>
              <a:t>Отсутствие любви к себе. </a:t>
            </a:r>
            <a:endParaRPr lang="ru-RU" b="1" dirty="0" smtClean="0">
              <a:solidFill>
                <a:schemeClr val="tx1"/>
              </a:solidFill>
              <a:latin typeface="Arial" pitchFamily="34" charset="0"/>
              <a:cs typeface="Arial" pitchFamily="34" charset="0"/>
            </a:endParaRPr>
          </a:p>
          <a:p>
            <a:pPr marL="0" indent="0">
              <a:buNone/>
            </a:pPr>
            <a:r>
              <a:rPr lang="ru-RU" b="1" dirty="0" smtClean="0">
                <a:solidFill>
                  <a:schemeClr val="tx1"/>
                </a:solidFill>
                <a:latin typeface="Arial" pitchFamily="34" charset="0"/>
                <a:cs typeface="Arial" pitchFamily="34" charset="0"/>
              </a:rPr>
              <a:t>5. </a:t>
            </a:r>
            <a:r>
              <a:rPr lang="ru-RU" b="1" dirty="0">
                <a:solidFill>
                  <a:schemeClr val="tx1"/>
                </a:solidFill>
                <a:latin typeface="Arial" pitchFamily="34" charset="0"/>
                <a:cs typeface="Arial" pitchFamily="34" charset="0"/>
              </a:rPr>
              <a:t>Одностороннее удовлетворение потребностей. </a:t>
            </a:r>
            <a:endParaRPr lang="ru-RU" b="1" dirty="0" smtClean="0">
              <a:solidFill>
                <a:schemeClr val="tx1"/>
              </a:solidFill>
              <a:latin typeface="Arial" pitchFamily="34" charset="0"/>
              <a:cs typeface="Arial" pitchFamily="34" charset="0"/>
            </a:endParaRPr>
          </a:p>
          <a:p>
            <a:pPr marL="0" indent="0">
              <a:buNone/>
            </a:pPr>
            <a:r>
              <a:rPr lang="ru-RU" b="1" dirty="0" smtClean="0">
                <a:solidFill>
                  <a:schemeClr val="tx1"/>
                </a:solidFill>
                <a:latin typeface="Arial" pitchFamily="34" charset="0"/>
                <a:cs typeface="Arial" pitchFamily="34" charset="0"/>
              </a:rPr>
              <a:t>6. Одержимость</a:t>
            </a:r>
            <a:r>
              <a:rPr lang="ru-RU" b="1" dirty="0">
                <a:solidFill>
                  <a:schemeClr val="tx1"/>
                </a:solidFill>
                <a:latin typeface="Arial" pitchFamily="34" charset="0"/>
                <a:cs typeface="Arial" pitchFamily="34" charset="0"/>
              </a:rPr>
              <a:t>.</a:t>
            </a:r>
          </a:p>
        </p:txBody>
      </p:sp>
      <p:sp>
        <p:nvSpPr>
          <p:cNvPr id="4" name="Заголовок 1"/>
          <p:cNvSpPr>
            <a:spLocks noGrp="1"/>
          </p:cNvSpPr>
          <p:nvPr>
            <p:ph type="title"/>
          </p:nvPr>
        </p:nvSpPr>
        <p:spPr>
          <a:xfrm>
            <a:off x="467544" y="1124744"/>
            <a:ext cx="8229600" cy="720080"/>
          </a:xfrm>
        </p:spPr>
        <p:txBody>
          <a:bodyPr/>
          <a:lstStyle/>
          <a:p>
            <a:pPr>
              <a:lnSpc>
                <a:spcPts val="4600"/>
              </a:lnSpc>
            </a:pPr>
            <a:r>
              <a:rPr lang="kk-KZ" sz="2400" b="1" dirty="0">
                <a:effectLst/>
              </a:rPr>
              <a:t>ПАТОЛОГИЯ </a:t>
            </a:r>
            <a:r>
              <a:rPr lang="kk-KZ" sz="2400" b="1" dirty="0" smtClean="0">
                <a:effectLst/>
              </a:rPr>
              <a:t/>
            </a:r>
            <a:br>
              <a:rPr lang="kk-KZ" sz="2400" b="1" dirty="0" smtClean="0">
                <a:effectLst/>
              </a:rPr>
            </a:br>
            <a:r>
              <a:rPr lang="kk-KZ" sz="2400" b="1" dirty="0" smtClean="0">
                <a:effectLst/>
              </a:rPr>
              <a:t>МЕЖЛИЧНОСТНЫХ </a:t>
            </a:r>
            <a:r>
              <a:rPr lang="kk-KZ" sz="2400" b="1" dirty="0">
                <a:effectLst/>
              </a:rPr>
              <a:t>ОТНОШЕНИЙ</a:t>
            </a:r>
            <a:r>
              <a:rPr lang="ru-RU" b="1" dirty="0">
                <a:effectLst/>
              </a:rPr>
              <a:t/>
            </a:r>
            <a:br>
              <a:rPr lang="ru-RU" b="1" dirty="0">
                <a:effectLst/>
              </a:rPr>
            </a:br>
            <a:endParaRPr lang="ru-RU" b="1" dirty="0"/>
          </a:p>
        </p:txBody>
      </p:sp>
    </p:spTree>
    <p:extLst>
      <p:ext uri="{BB962C8B-B14F-4D97-AF65-F5344CB8AC3E}">
        <p14:creationId xmlns:p14="http://schemas.microsoft.com/office/powerpoint/2010/main" xmlns="" val="40821708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Autofit/>
          </a:bodyPr>
          <a:lstStyle/>
          <a:p>
            <a:pPr marL="0" indent="0">
              <a:buNone/>
            </a:pPr>
            <a:r>
              <a:rPr lang="ru-RU" b="1" dirty="0">
                <a:solidFill>
                  <a:schemeClr val="tx1"/>
                </a:solidFill>
                <a:latin typeface="Arial" pitchFamily="34" charset="0"/>
                <a:cs typeface="Arial" pitchFamily="34" charset="0"/>
              </a:rPr>
              <a:t>7</a:t>
            </a:r>
            <a:r>
              <a:rPr lang="ru-RU" b="1" dirty="0" smtClean="0">
                <a:solidFill>
                  <a:schemeClr val="tx1"/>
                </a:solidFill>
                <a:latin typeface="Arial" pitchFamily="34" charset="0"/>
                <a:cs typeface="Arial" pitchFamily="34" charset="0"/>
              </a:rPr>
              <a:t>. </a:t>
            </a:r>
            <a:r>
              <a:rPr lang="ru-RU" b="1" dirty="0">
                <a:solidFill>
                  <a:schemeClr val="tx1"/>
                </a:solidFill>
                <a:latin typeface="Arial" pitchFamily="34" charset="0"/>
                <a:cs typeface="Arial" pitchFamily="34" charset="0"/>
              </a:rPr>
              <a:t>Незнание или нарушение законов межличностных отношений, среди которых Т.А. Флоренская описывает </a:t>
            </a:r>
            <a:r>
              <a:rPr lang="ru-RU" b="1" dirty="0" smtClean="0">
                <a:solidFill>
                  <a:schemeClr val="tx1"/>
                </a:solidFill>
                <a:latin typeface="Arial" pitchFamily="34" charset="0"/>
                <a:cs typeface="Arial" pitchFamily="34" charset="0"/>
              </a:rPr>
              <a:t>следующие: </a:t>
            </a:r>
          </a:p>
          <a:p>
            <a:pPr marL="0" indent="0">
              <a:buNone/>
            </a:pPr>
            <a:r>
              <a:rPr lang="ru-RU" b="1" dirty="0" smtClean="0">
                <a:solidFill>
                  <a:schemeClr val="tx1"/>
                </a:solidFill>
                <a:latin typeface="Arial" pitchFamily="34" charset="0"/>
                <a:cs typeface="Arial" pitchFamily="34" charset="0"/>
              </a:rPr>
              <a:t>● </a:t>
            </a:r>
            <a:r>
              <a:rPr lang="ru-RU" b="1" dirty="0">
                <a:solidFill>
                  <a:schemeClr val="tx1"/>
                </a:solidFill>
                <a:latin typeface="Arial" pitchFamily="34" charset="0"/>
                <a:cs typeface="Arial" pitchFamily="34" charset="0"/>
              </a:rPr>
              <a:t>наше отношение к людям, внешнее и внутреннее, определяет и их отношение к нам (закон взаимности); </a:t>
            </a:r>
            <a:endParaRPr lang="ru-RU" b="1" dirty="0" smtClean="0">
              <a:solidFill>
                <a:schemeClr val="tx1"/>
              </a:solidFill>
              <a:latin typeface="Arial" pitchFamily="34" charset="0"/>
              <a:cs typeface="Arial" pitchFamily="34" charset="0"/>
            </a:endParaRPr>
          </a:p>
          <a:p>
            <a:pPr marL="0" indent="0">
              <a:buNone/>
            </a:pPr>
            <a:r>
              <a:rPr lang="ru-RU" b="1" dirty="0" smtClean="0">
                <a:solidFill>
                  <a:schemeClr val="tx1"/>
                </a:solidFill>
                <a:latin typeface="Arial" pitchFamily="34" charset="0"/>
                <a:cs typeface="Arial" pitchFamily="34" charset="0"/>
              </a:rPr>
              <a:t>● </a:t>
            </a:r>
            <a:r>
              <a:rPr lang="ru-RU" b="1" dirty="0">
                <a:solidFill>
                  <a:schemeClr val="tx1"/>
                </a:solidFill>
                <a:latin typeface="Arial" pitchFamily="34" charset="0"/>
                <a:cs typeface="Arial" pitchFamily="34" charset="0"/>
              </a:rPr>
              <a:t>отношение к людям также зависит и от того, способствуют ли они или, напротив, препятствуют удовлетворению ваших потребностей и интересов; </a:t>
            </a:r>
          </a:p>
        </p:txBody>
      </p:sp>
      <p:sp>
        <p:nvSpPr>
          <p:cNvPr id="4" name="Заголовок 1"/>
          <p:cNvSpPr>
            <a:spLocks noGrp="1"/>
          </p:cNvSpPr>
          <p:nvPr>
            <p:ph type="title"/>
          </p:nvPr>
        </p:nvSpPr>
        <p:spPr>
          <a:xfrm>
            <a:off x="611560" y="1196752"/>
            <a:ext cx="8229600" cy="764704"/>
          </a:xfrm>
        </p:spPr>
        <p:txBody>
          <a:bodyPr/>
          <a:lstStyle/>
          <a:p>
            <a:pPr>
              <a:lnSpc>
                <a:spcPts val="4600"/>
              </a:lnSpc>
            </a:pPr>
            <a:r>
              <a:rPr lang="kk-KZ" sz="2400" b="1" dirty="0">
                <a:effectLst/>
              </a:rPr>
              <a:t>ПАТОЛОГИЯ </a:t>
            </a:r>
            <a:r>
              <a:rPr lang="kk-KZ" sz="2400" b="1" dirty="0" smtClean="0">
                <a:effectLst/>
              </a:rPr>
              <a:t/>
            </a:r>
            <a:br>
              <a:rPr lang="kk-KZ" sz="2400" b="1" dirty="0" smtClean="0">
                <a:effectLst/>
              </a:rPr>
            </a:br>
            <a:r>
              <a:rPr lang="kk-KZ" sz="2400" b="1" dirty="0" smtClean="0">
                <a:effectLst/>
              </a:rPr>
              <a:t>МЕЖЛИЧНОСТНЫХ </a:t>
            </a:r>
            <a:r>
              <a:rPr lang="kk-KZ" sz="2400" b="1" dirty="0">
                <a:effectLst/>
              </a:rPr>
              <a:t>ОТНОШЕНИЙ</a:t>
            </a:r>
            <a:r>
              <a:rPr lang="ru-RU" b="1" dirty="0">
                <a:effectLst/>
              </a:rPr>
              <a:t/>
            </a:r>
            <a:br>
              <a:rPr lang="ru-RU" b="1" dirty="0">
                <a:effectLst/>
              </a:rPr>
            </a:br>
            <a:endParaRPr lang="ru-RU" b="1" dirty="0"/>
          </a:p>
        </p:txBody>
      </p:sp>
    </p:spTree>
    <p:extLst>
      <p:ext uri="{BB962C8B-B14F-4D97-AF65-F5344CB8AC3E}">
        <p14:creationId xmlns:p14="http://schemas.microsoft.com/office/powerpoint/2010/main" xmlns="" val="14747027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Autofit/>
          </a:bodyPr>
          <a:lstStyle/>
          <a:p>
            <a:pPr marL="0" indent="0">
              <a:buNone/>
            </a:pPr>
            <a:r>
              <a:rPr lang="ru-RU" b="1" dirty="0" smtClean="0">
                <a:solidFill>
                  <a:schemeClr val="tx1"/>
                </a:solidFill>
                <a:latin typeface="Arial" pitchFamily="34" charset="0"/>
                <a:cs typeface="Arial" pitchFamily="34" charset="0"/>
              </a:rPr>
              <a:t>● </a:t>
            </a:r>
            <a:r>
              <a:rPr lang="ru-RU" b="1" dirty="0">
                <a:solidFill>
                  <a:schemeClr val="tx1"/>
                </a:solidFill>
                <a:latin typeface="Arial" pitchFamily="34" charset="0"/>
                <a:cs typeface="Arial" pitchFamily="34" charset="0"/>
              </a:rPr>
              <a:t>наше отношение к окружающим определяется и тем, как они относятся к значимым для нас людям, к тем, кого мы сами любим или ненавидим (закон эмоционального соответствия отношений); </a:t>
            </a:r>
            <a:endParaRPr lang="ru-RU" b="1" dirty="0" smtClean="0">
              <a:solidFill>
                <a:schemeClr val="tx1"/>
              </a:solidFill>
              <a:latin typeface="Arial" pitchFamily="34" charset="0"/>
              <a:cs typeface="Arial" pitchFamily="34" charset="0"/>
            </a:endParaRPr>
          </a:p>
          <a:p>
            <a:pPr marL="0" indent="0">
              <a:buNone/>
            </a:pPr>
            <a:r>
              <a:rPr lang="ru-RU" b="1" dirty="0" smtClean="0">
                <a:solidFill>
                  <a:schemeClr val="tx1"/>
                </a:solidFill>
                <a:latin typeface="Arial" pitchFamily="34" charset="0"/>
                <a:cs typeface="Arial" pitchFamily="34" charset="0"/>
              </a:rPr>
              <a:t>● </a:t>
            </a:r>
            <a:r>
              <a:rPr lang="ru-RU" b="1" dirty="0">
                <a:solidFill>
                  <a:schemeClr val="tx1"/>
                </a:solidFill>
                <a:latin typeface="Arial" pitchFamily="34" charset="0"/>
                <a:cs typeface="Arial" pitchFamily="34" charset="0"/>
              </a:rPr>
              <a:t>наше отношение к конкретному человеку зависит от психологического состояния в данный момент времени, в частности от настроения (закон соответствия внутреннего настроя и внешнего отношения человека); </a:t>
            </a:r>
            <a:endParaRPr lang="ru-RU" b="1" dirty="0" smtClean="0">
              <a:solidFill>
                <a:schemeClr val="tx1"/>
              </a:solidFill>
              <a:latin typeface="Arial" pitchFamily="34" charset="0"/>
              <a:cs typeface="Arial" pitchFamily="34" charset="0"/>
            </a:endParaRPr>
          </a:p>
        </p:txBody>
      </p:sp>
      <p:sp>
        <p:nvSpPr>
          <p:cNvPr id="4" name="Заголовок 1"/>
          <p:cNvSpPr>
            <a:spLocks noGrp="1"/>
          </p:cNvSpPr>
          <p:nvPr>
            <p:ph type="title"/>
          </p:nvPr>
        </p:nvSpPr>
        <p:spPr>
          <a:xfrm>
            <a:off x="611560" y="1196752"/>
            <a:ext cx="8229600" cy="764704"/>
          </a:xfrm>
        </p:spPr>
        <p:txBody>
          <a:bodyPr/>
          <a:lstStyle/>
          <a:p>
            <a:pPr>
              <a:lnSpc>
                <a:spcPts val="4600"/>
              </a:lnSpc>
            </a:pPr>
            <a:r>
              <a:rPr lang="kk-KZ" sz="2400" b="1" dirty="0">
                <a:effectLst/>
              </a:rPr>
              <a:t>ПАТОЛОГИЯ </a:t>
            </a:r>
            <a:r>
              <a:rPr lang="kk-KZ" sz="2400" b="1" dirty="0" smtClean="0">
                <a:effectLst/>
              </a:rPr>
              <a:t/>
            </a:r>
            <a:br>
              <a:rPr lang="kk-KZ" sz="2400" b="1" dirty="0" smtClean="0">
                <a:effectLst/>
              </a:rPr>
            </a:br>
            <a:r>
              <a:rPr lang="kk-KZ" sz="2400" b="1" dirty="0" smtClean="0">
                <a:effectLst/>
              </a:rPr>
              <a:t>МЕЖЛИЧНОСТНЫХ </a:t>
            </a:r>
            <a:r>
              <a:rPr lang="kk-KZ" sz="2400" b="1" dirty="0">
                <a:effectLst/>
              </a:rPr>
              <a:t>ОТНОШЕНИЙ</a:t>
            </a:r>
            <a:r>
              <a:rPr lang="ru-RU" b="1" dirty="0">
                <a:effectLst/>
              </a:rPr>
              <a:t/>
            </a:r>
            <a:br>
              <a:rPr lang="ru-RU" b="1" dirty="0">
                <a:effectLst/>
              </a:rPr>
            </a:br>
            <a:endParaRPr lang="ru-RU" b="1" dirty="0"/>
          </a:p>
        </p:txBody>
      </p:sp>
    </p:spTree>
    <p:extLst>
      <p:ext uri="{BB962C8B-B14F-4D97-AF65-F5344CB8AC3E}">
        <p14:creationId xmlns:p14="http://schemas.microsoft.com/office/powerpoint/2010/main" xmlns="" val="27796916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Autofit/>
          </a:bodyPr>
          <a:lstStyle/>
          <a:p>
            <a:pPr marL="0" indent="0">
              <a:buNone/>
            </a:pPr>
            <a:r>
              <a:rPr lang="ru-RU" b="1" dirty="0" smtClean="0">
                <a:solidFill>
                  <a:schemeClr val="tx1"/>
                </a:solidFill>
                <a:latin typeface="Arial" pitchFamily="34" charset="0"/>
                <a:cs typeface="Arial" pitchFamily="34" charset="0"/>
              </a:rPr>
              <a:t>● </a:t>
            </a:r>
            <a:r>
              <a:rPr lang="ru-RU" b="1" dirty="0">
                <a:solidFill>
                  <a:schemeClr val="tx1"/>
                </a:solidFill>
                <a:latin typeface="Arial" pitchFamily="34" charset="0"/>
                <a:cs typeface="Arial" pitchFamily="34" charset="0"/>
              </a:rPr>
              <a:t>отношение к человеку может определяться и тем, каков его образ, сложившийся в нашем представлении: положительный или отрицательный (закон соответствия образа и отношения к человеку); </a:t>
            </a:r>
            <a:endParaRPr lang="ru-RU" b="1" dirty="0" smtClean="0">
              <a:solidFill>
                <a:schemeClr val="tx1"/>
              </a:solidFill>
              <a:latin typeface="Arial" pitchFamily="34" charset="0"/>
              <a:cs typeface="Arial" pitchFamily="34" charset="0"/>
            </a:endParaRPr>
          </a:p>
          <a:p>
            <a:pPr marL="0" indent="0">
              <a:buNone/>
            </a:pPr>
            <a:r>
              <a:rPr lang="ru-RU" b="1" dirty="0" smtClean="0">
                <a:solidFill>
                  <a:schemeClr val="tx1"/>
                </a:solidFill>
                <a:latin typeface="Arial" pitchFamily="34" charset="0"/>
                <a:cs typeface="Arial" pitchFamily="34" charset="0"/>
              </a:rPr>
              <a:t>● </a:t>
            </a:r>
            <a:r>
              <a:rPr lang="ru-RU" b="1" dirty="0">
                <a:solidFill>
                  <a:schemeClr val="tx1"/>
                </a:solidFill>
                <a:latin typeface="Arial" pitchFamily="34" charset="0"/>
                <a:cs typeface="Arial" pitchFamily="34" charset="0"/>
              </a:rPr>
              <a:t>многое в вашем отношении к человеку может зависеть от того, похож или не похож он на вас, и, кроме того, от того, как вы относитесь к себе (закон соответствия отношения человека к себе и к другим людям); </a:t>
            </a:r>
            <a:endParaRPr lang="ru-RU" b="1" dirty="0" smtClean="0">
              <a:solidFill>
                <a:schemeClr val="tx1"/>
              </a:solidFill>
              <a:latin typeface="Arial" pitchFamily="34" charset="0"/>
              <a:cs typeface="Arial" pitchFamily="34" charset="0"/>
            </a:endParaRPr>
          </a:p>
        </p:txBody>
      </p:sp>
      <p:sp>
        <p:nvSpPr>
          <p:cNvPr id="4" name="Заголовок 1"/>
          <p:cNvSpPr>
            <a:spLocks noGrp="1"/>
          </p:cNvSpPr>
          <p:nvPr>
            <p:ph type="title"/>
          </p:nvPr>
        </p:nvSpPr>
        <p:spPr>
          <a:xfrm>
            <a:off x="611560" y="1196752"/>
            <a:ext cx="8229600" cy="764704"/>
          </a:xfrm>
        </p:spPr>
        <p:txBody>
          <a:bodyPr/>
          <a:lstStyle/>
          <a:p>
            <a:pPr>
              <a:lnSpc>
                <a:spcPts val="4600"/>
              </a:lnSpc>
            </a:pPr>
            <a:r>
              <a:rPr lang="kk-KZ" sz="2400" b="1" dirty="0">
                <a:effectLst/>
              </a:rPr>
              <a:t>ПАТОЛОГИЯ </a:t>
            </a:r>
            <a:r>
              <a:rPr lang="kk-KZ" sz="2400" b="1" dirty="0" smtClean="0">
                <a:effectLst/>
              </a:rPr>
              <a:t/>
            </a:r>
            <a:br>
              <a:rPr lang="kk-KZ" sz="2400" b="1" dirty="0" smtClean="0">
                <a:effectLst/>
              </a:rPr>
            </a:br>
            <a:r>
              <a:rPr lang="kk-KZ" sz="2400" b="1" dirty="0" smtClean="0">
                <a:effectLst/>
              </a:rPr>
              <a:t>МЕЖЛИЧНОСТНЫХ </a:t>
            </a:r>
            <a:r>
              <a:rPr lang="kk-KZ" sz="2400" b="1" dirty="0">
                <a:effectLst/>
              </a:rPr>
              <a:t>ОТНОШЕНИЙ</a:t>
            </a:r>
            <a:r>
              <a:rPr lang="ru-RU" b="1" dirty="0">
                <a:effectLst/>
              </a:rPr>
              <a:t/>
            </a:r>
            <a:br>
              <a:rPr lang="ru-RU" b="1" dirty="0">
                <a:effectLst/>
              </a:rPr>
            </a:br>
            <a:endParaRPr lang="ru-RU" b="1" dirty="0"/>
          </a:p>
        </p:txBody>
      </p:sp>
    </p:spTree>
    <p:extLst>
      <p:ext uri="{BB962C8B-B14F-4D97-AF65-F5344CB8AC3E}">
        <p14:creationId xmlns:p14="http://schemas.microsoft.com/office/powerpoint/2010/main" xmlns="" val="2189616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Autofit/>
          </a:bodyPr>
          <a:lstStyle/>
          <a:p>
            <a:pPr marL="0" indent="0">
              <a:buNone/>
            </a:pPr>
            <a:r>
              <a:rPr lang="ru-RU" b="1" dirty="0" smtClean="0">
                <a:solidFill>
                  <a:schemeClr val="tx1"/>
                </a:solidFill>
                <a:latin typeface="Arial" pitchFamily="34" charset="0"/>
                <a:cs typeface="Arial" pitchFamily="34" charset="0"/>
              </a:rPr>
              <a:t>● </a:t>
            </a:r>
            <a:r>
              <a:rPr lang="ru-RU" b="1" dirty="0">
                <a:solidFill>
                  <a:schemeClr val="tx1"/>
                </a:solidFill>
                <a:latin typeface="Arial" pitchFamily="34" charset="0"/>
                <a:cs typeface="Arial" pitchFamily="34" charset="0"/>
              </a:rPr>
              <a:t>наше отношение к некоторому человеку может определяться тем, похож он или не похож на тех людей, к которым у нас уже сложилось определенное отношение (закон соответствия отношения опыту).</a:t>
            </a:r>
          </a:p>
        </p:txBody>
      </p:sp>
      <p:sp>
        <p:nvSpPr>
          <p:cNvPr id="4" name="Заголовок 1"/>
          <p:cNvSpPr>
            <a:spLocks noGrp="1"/>
          </p:cNvSpPr>
          <p:nvPr>
            <p:ph type="title"/>
          </p:nvPr>
        </p:nvSpPr>
        <p:spPr>
          <a:xfrm>
            <a:off x="611560" y="1196752"/>
            <a:ext cx="8229600" cy="764704"/>
          </a:xfrm>
        </p:spPr>
        <p:txBody>
          <a:bodyPr/>
          <a:lstStyle/>
          <a:p>
            <a:pPr>
              <a:lnSpc>
                <a:spcPts val="4600"/>
              </a:lnSpc>
            </a:pPr>
            <a:r>
              <a:rPr lang="kk-KZ" sz="2400" b="1" dirty="0">
                <a:effectLst/>
              </a:rPr>
              <a:t>ПАТОЛОГИЯ </a:t>
            </a:r>
            <a:r>
              <a:rPr lang="kk-KZ" sz="2400" b="1" dirty="0" smtClean="0">
                <a:effectLst/>
              </a:rPr>
              <a:t/>
            </a:r>
            <a:br>
              <a:rPr lang="kk-KZ" sz="2400" b="1" dirty="0" smtClean="0">
                <a:effectLst/>
              </a:rPr>
            </a:br>
            <a:r>
              <a:rPr lang="kk-KZ" sz="2400" b="1" dirty="0" smtClean="0">
                <a:effectLst/>
              </a:rPr>
              <a:t>МЕЖЛИЧНОСТНЫХ </a:t>
            </a:r>
            <a:r>
              <a:rPr lang="kk-KZ" sz="2400" b="1" dirty="0">
                <a:effectLst/>
              </a:rPr>
              <a:t>ОТНОШЕНИЙ</a:t>
            </a:r>
            <a:r>
              <a:rPr lang="ru-RU" b="1" dirty="0">
                <a:effectLst/>
              </a:rPr>
              <a:t/>
            </a:r>
            <a:br>
              <a:rPr lang="ru-RU" b="1" dirty="0">
                <a:effectLst/>
              </a:rPr>
            </a:br>
            <a:endParaRPr lang="ru-RU" b="1" dirty="0"/>
          </a:p>
        </p:txBody>
      </p:sp>
    </p:spTree>
    <p:extLst>
      <p:ext uri="{BB962C8B-B14F-4D97-AF65-F5344CB8AC3E}">
        <p14:creationId xmlns:p14="http://schemas.microsoft.com/office/powerpoint/2010/main" xmlns="" val="2444323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764704"/>
          </a:xfrm>
        </p:spPr>
        <p:txBody>
          <a:bodyPr/>
          <a:lstStyle/>
          <a:p>
            <a:r>
              <a:rPr lang="kk-KZ" sz="4000" dirty="0" smtClean="0"/>
              <a:t>Суицид от неразделенной любви</a:t>
            </a:r>
            <a:endParaRPr lang="ru-RU" sz="4000" dirty="0"/>
          </a:p>
        </p:txBody>
      </p:sp>
      <p:sp>
        <p:nvSpPr>
          <p:cNvPr id="3" name="Объект 2"/>
          <p:cNvSpPr>
            <a:spLocks noGrp="1"/>
          </p:cNvSpPr>
          <p:nvPr>
            <p:ph idx="1"/>
          </p:nvPr>
        </p:nvSpPr>
        <p:spPr>
          <a:xfrm>
            <a:off x="467544" y="1052736"/>
            <a:ext cx="8229600" cy="4929411"/>
          </a:xfrm>
        </p:spPr>
        <p:txBody>
          <a:bodyPr>
            <a:noAutofit/>
          </a:bodyPr>
          <a:lstStyle/>
          <a:p>
            <a:pPr marL="0" indent="0">
              <a:buNone/>
            </a:pPr>
            <a:r>
              <a:rPr lang="ru-RU" b="1" dirty="0">
                <a:solidFill>
                  <a:schemeClr val="tx1"/>
                </a:solidFill>
                <a:latin typeface="Arial" pitchFamily="34" charset="0"/>
                <a:cs typeface="Arial" pitchFamily="34" charset="0"/>
              </a:rPr>
              <a:t>Индивидуально-психологические причины суицидального поведения на почве неразделенной любви были разбиты нами на две подгруппы: </a:t>
            </a:r>
          </a:p>
          <a:p>
            <a:pPr marL="457200" indent="-457200">
              <a:buAutoNum type="arabicParenR"/>
            </a:pPr>
            <a:r>
              <a:rPr lang="ru-RU" b="1" dirty="0">
                <a:solidFill>
                  <a:schemeClr val="tx1"/>
                </a:solidFill>
                <a:latin typeface="Arial" pitchFamily="34" charset="0"/>
                <a:cs typeface="Arial" pitchFamily="34" charset="0"/>
              </a:rPr>
              <a:t>относящиеся к объекту (бенефициару) любовных переживаний; </a:t>
            </a:r>
          </a:p>
          <a:p>
            <a:pPr marL="457200" indent="-457200">
              <a:buAutoNum type="arabicParenR"/>
            </a:pPr>
            <a:r>
              <a:rPr lang="ru-RU" b="1" dirty="0">
                <a:solidFill>
                  <a:schemeClr val="tx1"/>
                </a:solidFill>
                <a:latin typeface="Arial" pitchFamily="34" charset="0"/>
                <a:cs typeface="Arial" pitchFamily="34" charset="0"/>
              </a:rPr>
              <a:t>субъективного свойства, связанные с жертвой неразделенной любви. </a:t>
            </a:r>
          </a:p>
          <a:p>
            <a:pPr marL="0" indent="0">
              <a:buNone/>
            </a:pPr>
            <a:r>
              <a:rPr lang="ru-RU" b="1" dirty="0">
                <a:solidFill>
                  <a:schemeClr val="tx1"/>
                </a:solidFill>
                <a:latin typeface="Arial" pitchFamily="34" charset="0"/>
                <a:cs typeface="Arial" pitchFamily="34" charset="0"/>
              </a:rPr>
              <a:t>Главным источником суицидального поведения из-за неразделенной любви, выступает, безусловно, объект </a:t>
            </a:r>
            <a:r>
              <a:rPr lang="ru-RU" b="1" dirty="0" smtClean="0">
                <a:solidFill>
                  <a:schemeClr val="tx1"/>
                </a:solidFill>
                <a:latin typeface="Arial" pitchFamily="34" charset="0"/>
                <a:cs typeface="Arial" pitchFamily="34" charset="0"/>
              </a:rPr>
              <a:t>любовных </a:t>
            </a:r>
            <a:r>
              <a:rPr lang="ru-RU" b="1" dirty="0">
                <a:solidFill>
                  <a:schemeClr val="tx1"/>
                </a:solidFill>
                <a:latin typeface="Arial" pitchFamily="34" charset="0"/>
                <a:cs typeface="Arial" pitchFamily="34" charset="0"/>
              </a:rPr>
              <a:t>переживаний, поскольку именно от него зависит проявление взаимности в этих отношениях. В случае ее отсутствия от него зависит позитивное разрешение возникшей эмоциональной психотравмирующей ситуации.</a:t>
            </a:r>
          </a:p>
        </p:txBody>
      </p:sp>
    </p:spTree>
    <p:extLst>
      <p:ext uri="{BB962C8B-B14F-4D97-AF65-F5344CB8AC3E}">
        <p14:creationId xmlns:p14="http://schemas.microsoft.com/office/powerpoint/2010/main" xmlns="" val="1968783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lgn="ctr">
              <a:buNone/>
            </a:pPr>
            <a:endParaRPr lang="ru-RU" b="1" dirty="0" smtClean="0">
              <a:solidFill>
                <a:schemeClr val="tx1"/>
              </a:solidFill>
              <a:latin typeface="Arial" pitchFamily="34" charset="0"/>
              <a:cs typeface="Arial" pitchFamily="34" charset="0"/>
            </a:endParaRPr>
          </a:p>
          <a:p>
            <a:pPr marL="0" indent="0" algn="ctr">
              <a:buNone/>
            </a:pPr>
            <a:r>
              <a:rPr lang="ru-RU" b="1" dirty="0" smtClean="0">
                <a:solidFill>
                  <a:schemeClr val="tx1"/>
                </a:solidFill>
                <a:latin typeface="Arial" pitchFamily="34" charset="0"/>
                <a:cs typeface="Arial" pitchFamily="34" charset="0"/>
              </a:rPr>
              <a:t>Исследователи </a:t>
            </a:r>
            <a:r>
              <a:rPr lang="ru-RU" b="1" dirty="0">
                <a:solidFill>
                  <a:schemeClr val="tx1"/>
                </a:solidFill>
                <a:latin typeface="Arial" pitchFamily="34" charset="0"/>
                <a:cs typeface="Arial" pitchFamily="34" charset="0"/>
              </a:rPr>
              <a:t>отмечают, что характер взаимоотношений между взрослыми людьми существенно отличается от императивов поведения несовершеннолетних.</a:t>
            </a:r>
          </a:p>
        </p:txBody>
      </p:sp>
      <p:sp>
        <p:nvSpPr>
          <p:cNvPr id="4" name="Заголовок 1"/>
          <p:cNvSpPr>
            <a:spLocks noGrp="1"/>
          </p:cNvSpPr>
          <p:nvPr>
            <p:ph type="title"/>
          </p:nvPr>
        </p:nvSpPr>
        <p:spPr>
          <a:xfrm>
            <a:off x="467544" y="260648"/>
            <a:ext cx="8229600" cy="980728"/>
          </a:xfrm>
        </p:spPr>
        <p:txBody>
          <a:bodyPr/>
          <a:lstStyle/>
          <a:p>
            <a:r>
              <a:rPr lang="kk-KZ" sz="4000" dirty="0" smtClean="0"/>
              <a:t>Суицид от неразделенной любви</a:t>
            </a:r>
            <a:endParaRPr lang="ru-RU" sz="4000" dirty="0"/>
          </a:p>
        </p:txBody>
      </p:sp>
    </p:spTree>
    <p:extLst>
      <p:ext uri="{BB962C8B-B14F-4D97-AF65-F5344CB8AC3E}">
        <p14:creationId xmlns:p14="http://schemas.microsoft.com/office/powerpoint/2010/main" xmlns="" val="6277165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96752"/>
            <a:ext cx="8229600" cy="4929411"/>
          </a:xfrm>
        </p:spPr>
        <p:txBody>
          <a:bodyPr>
            <a:noAutofit/>
          </a:bodyPr>
          <a:lstStyle/>
          <a:p>
            <a:r>
              <a:rPr lang="ru-RU" b="1" dirty="0">
                <a:solidFill>
                  <a:schemeClr val="tx1"/>
                </a:solidFill>
                <a:latin typeface="Arial" pitchFamily="34" charset="0"/>
                <a:cs typeface="Arial" pitchFamily="34" charset="0"/>
              </a:rPr>
              <a:t>К суицидам из-за неразделенной любви более предрасположены люди с низкой самооценкой вкупе с неуравновешенной психикой. </a:t>
            </a:r>
            <a:endParaRPr lang="ru-RU" b="1" dirty="0" smtClean="0">
              <a:solidFill>
                <a:schemeClr val="tx1"/>
              </a:solidFill>
              <a:latin typeface="Arial" pitchFamily="34" charset="0"/>
              <a:cs typeface="Arial" pitchFamily="34" charset="0"/>
            </a:endParaRPr>
          </a:p>
          <a:p>
            <a:endParaRPr lang="ru-RU" b="1" dirty="0">
              <a:solidFill>
                <a:schemeClr val="tx1"/>
              </a:solidFill>
              <a:latin typeface="Arial" pitchFamily="34" charset="0"/>
              <a:cs typeface="Arial" pitchFamily="34" charset="0"/>
            </a:endParaRPr>
          </a:p>
          <a:p>
            <a:r>
              <a:rPr lang="ru-RU" b="1" dirty="0" err="1" smtClean="0">
                <a:solidFill>
                  <a:schemeClr val="tx1"/>
                </a:solidFill>
                <a:latin typeface="Arial" pitchFamily="34" charset="0"/>
                <a:cs typeface="Arial" pitchFamily="34" charset="0"/>
              </a:rPr>
              <a:t>Суицидентами</a:t>
            </a:r>
            <a:r>
              <a:rPr lang="ru-RU" b="1" dirty="0" smtClean="0">
                <a:solidFill>
                  <a:schemeClr val="tx1"/>
                </a:solidFill>
                <a:latin typeface="Arial" pitchFamily="34" charset="0"/>
                <a:cs typeface="Arial" pitchFamily="34" charset="0"/>
              </a:rPr>
              <a:t> </a:t>
            </a:r>
            <a:r>
              <a:rPr lang="ru-RU" b="1" dirty="0">
                <a:solidFill>
                  <a:schemeClr val="tx1"/>
                </a:solidFill>
                <a:latin typeface="Arial" pitchFamily="34" charset="0"/>
                <a:cs typeface="Arial" pitchFamily="34" charset="0"/>
              </a:rPr>
              <a:t>становятся зависимые, бесхарактерные, страдающие от депрессии индивиды чаще всего подросткового возраста, которым свойственно более эмоциональное восприятие окружающей действительности, чем взрослым людям, имеющим богатый жизненный опыт. </a:t>
            </a:r>
          </a:p>
        </p:txBody>
      </p:sp>
      <p:sp>
        <p:nvSpPr>
          <p:cNvPr id="4" name="Заголовок 1"/>
          <p:cNvSpPr>
            <a:spLocks noGrp="1"/>
          </p:cNvSpPr>
          <p:nvPr>
            <p:ph type="title"/>
          </p:nvPr>
        </p:nvSpPr>
        <p:spPr>
          <a:xfrm>
            <a:off x="457200" y="0"/>
            <a:ext cx="8229600" cy="1124744"/>
          </a:xfrm>
        </p:spPr>
        <p:txBody>
          <a:bodyPr/>
          <a:lstStyle/>
          <a:p>
            <a:r>
              <a:rPr lang="kk-KZ" sz="4000" dirty="0" smtClean="0"/>
              <a:t>Суицид от неразделенной любви</a:t>
            </a:r>
            <a:endParaRPr lang="ru-RU" sz="4000" dirty="0"/>
          </a:p>
        </p:txBody>
      </p:sp>
    </p:spTree>
    <p:extLst>
      <p:ext uri="{BB962C8B-B14F-4D97-AF65-F5344CB8AC3E}">
        <p14:creationId xmlns:p14="http://schemas.microsoft.com/office/powerpoint/2010/main" xmlns="" val="26742106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96752"/>
            <a:ext cx="8229600" cy="4929411"/>
          </a:xfrm>
        </p:spPr>
        <p:txBody>
          <a:bodyPr>
            <a:noAutofit/>
          </a:bodyPr>
          <a:lstStyle/>
          <a:p>
            <a:r>
              <a:rPr lang="ru-RU" b="1" dirty="0" smtClean="0">
                <a:solidFill>
                  <a:schemeClr val="tx1"/>
                </a:solidFill>
                <a:latin typeface="Arial" pitchFamily="34" charset="0"/>
                <a:cs typeface="Arial" pitchFamily="34" charset="0"/>
              </a:rPr>
              <a:t>К </a:t>
            </a:r>
            <a:r>
              <a:rPr lang="ru-RU" b="1" dirty="0">
                <a:solidFill>
                  <a:schemeClr val="tx1"/>
                </a:solidFill>
                <a:latin typeface="Arial" pitchFamily="34" charset="0"/>
                <a:cs typeface="Arial" pitchFamily="34" charset="0"/>
              </a:rPr>
              <a:t>рассматриваемым преднамеренным самоубийствам склонны люди с творческим мышлением, не способные к аналитическому и критическому восприятию действительности; наличие иных социальных проблем, связанных с фундаментальными основами бытия человеческого индивида, формирующих или обостряющих суицидальное поведение по рассматриваемой причине.</a:t>
            </a:r>
          </a:p>
        </p:txBody>
      </p:sp>
      <p:sp>
        <p:nvSpPr>
          <p:cNvPr id="4" name="Заголовок 1"/>
          <p:cNvSpPr>
            <a:spLocks noGrp="1"/>
          </p:cNvSpPr>
          <p:nvPr>
            <p:ph type="title"/>
          </p:nvPr>
        </p:nvSpPr>
        <p:spPr>
          <a:xfrm>
            <a:off x="457200" y="0"/>
            <a:ext cx="8229600" cy="1124744"/>
          </a:xfrm>
        </p:spPr>
        <p:txBody>
          <a:bodyPr/>
          <a:lstStyle/>
          <a:p>
            <a:r>
              <a:rPr lang="kk-KZ" sz="4000" dirty="0" smtClean="0"/>
              <a:t>Суицид от неразделенной любви</a:t>
            </a:r>
            <a:endParaRPr lang="ru-RU" sz="4000" dirty="0"/>
          </a:p>
        </p:txBody>
      </p:sp>
    </p:spTree>
    <p:extLst>
      <p:ext uri="{BB962C8B-B14F-4D97-AF65-F5344CB8AC3E}">
        <p14:creationId xmlns:p14="http://schemas.microsoft.com/office/powerpoint/2010/main" xmlns="" val="3437118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Autofit/>
          </a:bodyPr>
          <a:lstStyle/>
          <a:p>
            <a:pPr marL="0" indent="0" algn="ctr">
              <a:buNone/>
            </a:pPr>
            <a:r>
              <a:rPr lang="ru-RU" b="1" dirty="0" smtClean="0">
                <a:solidFill>
                  <a:schemeClr val="tx1"/>
                </a:solidFill>
                <a:latin typeface="Arial" pitchFamily="34" charset="0"/>
                <a:cs typeface="Arial" pitchFamily="34" charset="0"/>
              </a:rPr>
              <a:t>Стремление </a:t>
            </a:r>
            <a:r>
              <a:rPr lang="ru-RU" b="1" dirty="0">
                <a:solidFill>
                  <a:schemeClr val="tx1"/>
                </a:solidFill>
                <a:latin typeface="Arial" pitchFamily="34" charset="0"/>
                <a:cs typeface="Arial" pitchFamily="34" charset="0"/>
              </a:rPr>
              <a:t>выглядеть взрослыми вызывает соответствующее поведение: ухаживание и проявление интереса к противоположному полу, записки, первое свидание, первый поцелуй. </a:t>
            </a:r>
            <a:endParaRPr lang="ru-RU" b="1" dirty="0" smtClean="0">
              <a:solidFill>
                <a:schemeClr val="tx1"/>
              </a:solidFill>
              <a:latin typeface="Arial" pitchFamily="34" charset="0"/>
              <a:cs typeface="Arial" pitchFamily="34" charset="0"/>
            </a:endParaRPr>
          </a:p>
          <a:p>
            <a:pPr marL="0" indent="0" algn="ctr">
              <a:buNone/>
            </a:pPr>
            <a:endParaRPr lang="ru-RU" b="1" dirty="0">
              <a:solidFill>
                <a:schemeClr val="tx1"/>
              </a:solidFill>
              <a:latin typeface="Arial" pitchFamily="34" charset="0"/>
              <a:cs typeface="Arial" pitchFamily="34" charset="0"/>
            </a:endParaRPr>
          </a:p>
          <a:p>
            <a:pPr marL="0" indent="0" algn="ctr">
              <a:buNone/>
            </a:pPr>
            <a:r>
              <a:rPr lang="ru-RU" b="1" dirty="0" smtClean="0">
                <a:solidFill>
                  <a:schemeClr val="tx1"/>
                </a:solidFill>
                <a:latin typeface="Arial" pitchFamily="34" charset="0"/>
                <a:cs typeface="Arial" pitchFamily="34" charset="0"/>
              </a:rPr>
              <a:t>Но </a:t>
            </a:r>
            <a:r>
              <a:rPr lang="ru-RU" b="1" dirty="0">
                <a:solidFill>
                  <a:schemeClr val="tx1"/>
                </a:solidFill>
                <a:latin typeface="Arial" pitchFamily="34" charset="0"/>
                <a:cs typeface="Arial" pitchFamily="34" charset="0"/>
              </a:rPr>
              <a:t>далеко не всегда это поведение диктуется собственными потребностями, тем более духовными. Многие подростки начинают встречаться с кем-то только потому, что боятся остаться в одиночестве. </a:t>
            </a:r>
          </a:p>
        </p:txBody>
      </p:sp>
      <p:sp>
        <p:nvSpPr>
          <p:cNvPr id="4" name="Заголовок 1"/>
          <p:cNvSpPr txBox="1">
            <a:spLocks noGrp="1"/>
          </p:cNvSpPr>
          <p:nvPr>
            <p:ph type="title"/>
          </p:nvPr>
        </p:nvSpPr>
        <p:spPr>
          <a:xfrm>
            <a:off x="467544" y="188640"/>
            <a:ext cx="8229600" cy="105152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z="4000" dirty="0" smtClean="0">
                <a:effectLst/>
              </a:rPr>
              <a:t>Первая любовь у подростков </a:t>
            </a:r>
            <a:endParaRPr lang="ru-RU" sz="4000" dirty="0"/>
          </a:p>
        </p:txBody>
      </p:sp>
    </p:spTree>
    <p:extLst>
      <p:ext uri="{BB962C8B-B14F-4D97-AF65-F5344CB8AC3E}">
        <p14:creationId xmlns:p14="http://schemas.microsoft.com/office/powerpoint/2010/main" xmlns="" val="8551088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Autofit/>
          </a:bodyPr>
          <a:lstStyle/>
          <a:p>
            <a:pPr marL="0" indent="0">
              <a:buNone/>
            </a:pPr>
            <a:r>
              <a:rPr lang="ru-RU" b="1" dirty="0">
                <a:solidFill>
                  <a:schemeClr val="tx1"/>
                </a:solidFill>
                <a:latin typeface="Arial" pitchFamily="34" charset="0"/>
                <a:cs typeface="Arial" pitchFamily="34" charset="0"/>
              </a:rPr>
              <a:t>Потенциальными </a:t>
            </a:r>
            <a:r>
              <a:rPr lang="ru-RU" b="1" dirty="0" err="1">
                <a:solidFill>
                  <a:schemeClr val="tx1"/>
                </a:solidFill>
                <a:latin typeface="Arial" pitchFamily="34" charset="0"/>
                <a:cs typeface="Arial" pitchFamily="34" charset="0"/>
              </a:rPr>
              <a:t>суицидентами</a:t>
            </a:r>
            <a:r>
              <a:rPr lang="ru-RU" b="1" dirty="0">
                <a:solidFill>
                  <a:schemeClr val="tx1"/>
                </a:solidFill>
                <a:latin typeface="Arial" pitchFamily="34" charset="0"/>
                <a:cs typeface="Arial" pitchFamily="34" charset="0"/>
              </a:rPr>
              <a:t> </a:t>
            </a:r>
            <a:r>
              <a:rPr lang="ru-RU" b="1" dirty="0" smtClean="0">
                <a:solidFill>
                  <a:schemeClr val="tx1"/>
                </a:solidFill>
                <a:latin typeface="Arial" pitchFamily="34" charset="0"/>
                <a:cs typeface="Arial" pitchFamily="34" charset="0"/>
              </a:rPr>
              <a:t>являются </a:t>
            </a:r>
            <a:r>
              <a:rPr lang="ru-RU" b="1" dirty="0">
                <a:solidFill>
                  <a:schemeClr val="tx1"/>
                </a:solidFill>
                <a:latin typeface="Arial" pitchFamily="34" charset="0"/>
                <a:cs typeface="Arial" pitchFamily="34" charset="0"/>
              </a:rPr>
              <a:t>лица, которых воспитывали в детстве в духе аскетизма («монашеского воспитания»), при этом слишком идеализируя проявление любых чувств, особенно любви, формируя представление о том, что в жизни правильного (праведного) человека для продолжения рода может быть только один избранник, к выбору которого надо подходить со всей серьезностью и ответственностью. В связи с этим если бенефициар возникших любовных переживаний не проявит взаимности, то человек обречен на одиночество до конца жизни.</a:t>
            </a:r>
          </a:p>
        </p:txBody>
      </p:sp>
      <p:sp>
        <p:nvSpPr>
          <p:cNvPr id="4" name="Заголовок 1"/>
          <p:cNvSpPr>
            <a:spLocks noGrp="1"/>
          </p:cNvSpPr>
          <p:nvPr>
            <p:ph type="title"/>
          </p:nvPr>
        </p:nvSpPr>
        <p:spPr>
          <a:xfrm>
            <a:off x="457200" y="0"/>
            <a:ext cx="8229600" cy="1052736"/>
          </a:xfrm>
        </p:spPr>
        <p:txBody>
          <a:bodyPr/>
          <a:lstStyle/>
          <a:p>
            <a:r>
              <a:rPr lang="kk-KZ" sz="4000" dirty="0" smtClean="0"/>
              <a:t>Суицид от неразделенной любви</a:t>
            </a:r>
            <a:endParaRPr lang="ru-RU" sz="4000" dirty="0"/>
          </a:p>
        </p:txBody>
      </p:sp>
    </p:spTree>
    <p:extLst>
      <p:ext uri="{BB962C8B-B14F-4D97-AF65-F5344CB8AC3E}">
        <p14:creationId xmlns:p14="http://schemas.microsoft.com/office/powerpoint/2010/main" xmlns="" val="24372722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052736"/>
            <a:ext cx="8568952" cy="5400600"/>
          </a:xfrm>
        </p:spPr>
        <p:txBody>
          <a:bodyPr>
            <a:noAutofit/>
          </a:bodyPr>
          <a:lstStyle/>
          <a:p>
            <a:pPr marL="0" indent="0">
              <a:buNone/>
            </a:pPr>
            <a:r>
              <a:rPr lang="ru-RU" b="1" dirty="0">
                <a:solidFill>
                  <a:schemeClr val="tx1"/>
                </a:solidFill>
                <a:latin typeface="Arial" pitchFamily="34" charset="0"/>
                <a:cs typeface="Arial" pitchFamily="34" charset="0"/>
              </a:rPr>
              <a:t>Профилактика суицидов по причине неразделенной любви должна быть основана на понимании характеристик личности </a:t>
            </a:r>
            <a:r>
              <a:rPr lang="ru-RU" b="1" dirty="0" err="1">
                <a:solidFill>
                  <a:schemeClr val="tx1"/>
                </a:solidFill>
                <a:latin typeface="Arial" pitchFamily="34" charset="0"/>
                <a:cs typeface="Arial" pitchFamily="34" charset="0"/>
              </a:rPr>
              <a:t>суицидентов</a:t>
            </a:r>
            <a:r>
              <a:rPr lang="ru-RU" b="1" dirty="0">
                <a:solidFill>
                  <a:schemeClr val="tx1"/>
                </a:solidFill>
                <a:latin typeface="Arial" pitchFamily="34" charset="0"/>
                <a:cs typeface="Arial" pitchFamily="34" charset="0"/>
              </a:rPr>
              <a:t> и причин, способствующих появлению суицидальных наклонностей. </a:t>
            </a:r>
            <a:endParaRPr lang="ru-RU" b="1" dirty="0" smtClean="0">
              <a:solidFill>
                <a:schemeClr val="tx1"/>
              </a:solidFill>
              <a:latin typeface="Arial" pitchFamily="34" charset="0"/>
              <a:cs typeface="Arial" pitchFamily="34" charset="0"/>
            </a:endParaRPr>
          </a:p>
          <a:p>
            <a:pPr marL="0" indent="0">
              <a:buNone/>
            </a:pPr>
            <a:r>
              <a:rPr lang="ru-RU" b="1" dirty="0" smtClean="0">
                <a:solidFill>
                  <a:schemeClr val="tx1"/>
                </a:solidFill>
                <a:latin typeface="Arial" pitchFamily="34" charset="0"/>
                <a:cs typeface="Arial" pitchFamily="34" charset="0"/>
              </a:rPr>
              <a:t>В </a:t>
            </a:r>
            <a:r>
              <a:rPr lang="ru-RU" b="1" dirty="0">
                <a:solidFill>
                  <a:schemeClr val="tx1"/>
                </a:solidFill>
                <a:latin typeface="Arial" pitchFamily="34" charset="0"/>
                <a:cs typeface="Arial" pitchFamily="34" charset="0"/>
              </a:rPr>
              <a:t>связи с этим она может быть реализована по следующим основным направлениям: </a:t>
            </a:r>
            <a:endParaRPr lang="ru-RU" b="1" dirty="0" smtClean="0">
              <a:solidFill>
                <a:schemeClr val="tx1"/>
              </a:solidFill>
              <a:latin typeface="Arial" pitchFamily="34" charset="0"/>
              <a:cs typeface="Arial" pitchFamily="34" charset="0"/>
            </a:endParaRPr>
          </a:p>
          <a:p>
            <a:pPr marL="0" indent="0">
              <a:buNone/>
            </a:pPr>
            <a:r>
              <a:rPr lang="ru-RU" b="1" dirty="0" smtClean="0">
                <a:solidFill>
                  <a:schemeClr val="tx1"/>
                </a:solidFill>
                <a:latin typeface="Arial" pitchFamily="34" charset="0"/>
                <a:cs typeface="Arial" pitchFamily="34" charset="0"/>
              </a:rPr>
              <a:t>1</a:t>
            </a:r>
            <a:r>
              <a:rPr lang="ru-RU" b="1" dirty="0">
                <a:solidFill>
                  <a:schemeClr val="tx1"/>
                </a:solidFill>
                <a:latin typeface="Arial" pitchFamily="34" charset="0"/>
                <a:cs typeface="Arial" pitchFamily="34" charset="0"/>
              </a:rPr>
              <a:t>) формирование в обществе негативного отношения к суициду, восприятия его как неправильного и неэффективного способа разрешения проблемных ситуаций, даже «тупикового» характера; </a:t>
            </a:r>
          </a:p>
        </p:txBody>
      </p:sp>
      <p:sp>
        <p:nvSpPr>
          <p:cNvPr id="4" name="Заголовок 1"/>
          <p:cNvSpPr>
            <a:spLocks noGrp="1"/>
          </p:cNvSpPr>
          <p:nvPr>
            <p:ph type="title"/>
          </p:nvPr>
        </p:nvSpPr>
        <p:spPr>
          <a:xfrm>
            <a:off x="467544" y="188640"/>
            <a:ext cx="8229600" cy="692696"/>
          </a:xfrm>
        </p:spPr>
        <p:txBody>
          <a:bodyPr/>
          <a:lstStyle/>
          <a:p>
            <a:r>
              <a:rPr lang="kk-KZ" sz="4000" dirty="0" smtClean="0"/>
              <a:t>Суицид от неразделенной любви</a:t>
            </a:r>
            <a:endParaRPr lang="ru-RU" sz="4000" dirty="0"/>
          </a:p>
        </p:txBody>
      </p:sp>
    </p:spTree>
    <p:extLst>
      <p:ext uri="{BB962C8B-B14F-4D97-AF65-F5344CB8AC3E}">
        <p14:creationId xmlns:p14="http://schemas.microsoft.com/office/powerpoint/2010/main" xmlns="" val="17694595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073427"/>
          </a:xfrm>
        </p:spPr>
        <p:txBody>
          <a:bodyPr>
            <a:noAutofit/>
          </a:bodyPr>
          <a:lstStyle/>
          <a:p>
            <a:pPr marL="0" indent="0">
              <a:buNone/>
            </a:pPr>
            <a:r>
              <a:rPr lang="ru-RU" b="1" dirty="0" smtClean="0">
                <a:solidFill>
                  <a:schemeClr val="tx1"/>
                </a:solidFill>
                <a:latin typeface="Arial" pitchFamily="34" charset="0"/>
                <a:cs typeface="Arial" pitchFamily="34" charset="0"/>
              </a:rPr>
              <a:t>2</a:t>
            </a:r>
            <a:r>
              <a:rPr lang="ru-RU" b="1" dirty="0">
                <a:solidFill>
                  <a:schemeClr val="tx1"/>
                </a:solidFill>
                <a:latin typeface="Arial" pitchFamily="34" charset="0"/>
                <a:cs typeface="Arial" pitchFamily="34" charset="0"/>
              </a:rPr>
              <a:t>) разработка рекомендаций по профилактике суицидального поведения по причине любовных переживаний, умению распознавать его и правильно реагировать в целях недопущения негативных последствий; </a:t>
            </a:r>
            <a:endParaRPr lang="ru-RU" b="1" dirty="0" smtClean="0">
              <a:solidFill>
                <a:schemeClr val="tx1"/>
              </a:solidFill>
              <a:latin typeface="Arial" pitchFamily="34" charset="0"/>
              <a:cs typeface="Arial" pitchFamily="34" charset="0"/>
            </a:endParaRPr>
          </a:p>
          <a:p>
            <a:pPr marL="0" indent="0">
              <a:buNone/>
            </a:pPr>
            <a:r>
              <a:rPr lang="ru-RU" b="1" dirty="0" smtClean="0">
                <a:solidFill>
                  <a:schemeClr val="tx1"/>
                </a:solidFill>
                <a:latin typeface="Arial" pitchFamily="34" charset="0"/>
                <a:cs typeface="Arial" pitchFamily="34" charset="0"/>
              </a:rPr>
              <a:t>3</a:t>
            </a:r>
            <a:r>
              <a:rPr lang="ru-RU" b="1" dirty="0">
                <a:solidFill>
                  <a:schemeClr val="tx1"/>
                </a:solidFill>
                <a:latin typeface="Arial" pitchFamily="34" charset="0"/>
                <a:cs typeface="Arial" pitchFamily="34" charset="0"/>
              </a:rPr>
              <a:t>) формирование у подростков и молодежи навыков адекватного, критичного, менее эмоционального (экспрессивного) восприятия окружающей действительности, умения переживать безответность в любви, основанного на понимании того, что на смену одному объекту любви всегда приходит другой, возможно даже лучший, главное – позитивное отношение к жизни; </a:t>
            </a:r>
          </a:p>
        </p:txBody>
      </p:sp>
      <p:sp>
        <p:nvSpPr>
          <p:cNvPr id="4" name="Заголовок 1"/>
          <p:cNvSpPr>
            <a:spLocks noGrp="1"/>
          </p:cNvSpPr>
          <p:nvPr>
            <p:ph type="title"/>
          </p:nvPr>
        </p:nvSpPr>
        <p:spPr>
          <a:xfrm>
            <a:off x="467544" y="188640"/>
            <a:ext cx="8229600" cy="692696"/>
          </a:xfrm>
        </p:spPr>
        <p:txBody>
          <a:bodyPr/>
          <a:lstStyle/>
          <a:p>
            <a:r>
              <a:rPr lang="kk-KZ" sz="4000" dirty="0" smtClean="0"/>
              <a:t>Суицид от неразделенной любви</a:t>
            </a:r>
            <a:endParaRPr lang="ru-RU" sz="4000" dirty="0"/>
          </a:p>
        </p:txBody>
      </p:sp>
    </p:spTree>
    <p:extLst>
      <p:ext uri="{BB962C8B-B14F-4D97-AF65-F5344CB8AC3E}">
        <p14:creationId xmlns:p14="http://schemas.microsoft.com/office/powerpoint/2010/main" xmlns="" val="40340112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073427"/>
          </a:xfrm>
        </p:spPr>
        <p:txBody>
          <a:bodyPr>
            <a:noAutofit/>
          </a:bodyPr>
          <a:lstStyle/>
          <a:p>
            <a:pPr marL="0" indent="0">
              <a:buNone/>
            </a:pPr>
            <a:r>
              <a:rPr lang="ru-RU" b="1" dirty="0" smtClean="0">
                <a:solidFill>
                  <a:schemeClr val="tx1"/>
                </a:solidFill>
                <a:latin typeface="Arial" pitchFamily="34" charset="0"/>
                <a:cs typeface="Arial" pitchFamily="34" charset="0"/>
              </a:rPr>
              <a:t>4</a:t>
            </a:r>
            <a:r>
              <a:rPr lang="ru-RU" b="1" dirty="0">
                <a:solidFill>
                  <a:schemeClr val="tx1"/>
                </a:solidFill>
                <a:latin typeface="Arial" pitchFamily="34" charset="0"/>
                <a:cs typeface="Arial" pitchFamily="34" charset="0"/>
              </a:rPr>
              <a:t>) обучение подрастающего поколения умению справляться с любыми сложными жизненными ситуациями, особенно если они возникают комплексно, развитие у его представителей антистрессовых (антидепрессивных) навыков, понимания того, что нет неразрешимых проблем, есть только временные трудности, решение которых посильно любому человеку; </a:t>
            </a:r>
            <a:endParaRPr lang="ru-RU" b="1" dirty="0" smtClean="0">
              <a:solidFill>
                <a:schemeClr val="tx1"/>
              </a:solidFill>
              <a:latin typeface="Arial" pitchFamily="34" charset="0"/>
              <a:cs typeface="Arial" pitchFamily="34" charset="0"/>
            </a:endParaRPr>
          </a:p>
          <a:p>
            <a:pPr marL="0" indent="0">
              <a:buNone/>
            </a:pPr>
            <a:r>
              <a:rPr lang="ru-RU" b="1" dirty="0" smtClean="0">
                <a:solidFill>
                  <a:schemeClr val="tx1"/>
                </a:solidFill>
                <a:latin typeface="Arial" pitchFamily="34" charset="0"/>
                <a:cs typeface="Arial" pitchFamily="34" charset="0"/>
              </a:rPr>
              <a:t>5</a:t>
            </a:r>
            <a:r>
              <a:rPr lang="ru-RU" b="1" dirty="0">
                <a:solidFill>
                  <a:schemeClr val="tx1"/>
                </a:solidFill>
                <a:latin typeface="Arial" pitchFamily="34" charset="0"/>
                <a:cs typeface="Arial" pitchFamily="34" charset="0"/>
              </a:rPr>
              <a:t>) воспитание у лиц, популярных как объекты любви, уважительного отношения к любой личности, искоренение у них эгоистических (эгоцентрических) установок, формирование ответственности перед людьми, которые их полюбили.</a:t>
            </a:r>
          </a:p>
        </p:txBody>
      </p:sp>
      <p:sp>
        <p:nvSpPr>
          <p:cNvPr id="4" name="Заголовок 1"/>
          <p:cNvSpPr>
            <a:spLocks noGrp="1"/>
          </p:cNvSpPr>
          <p:nvPr>
            <p:ph type="title"/>
          </p:nvPr>
        </p:nvSpPr>
        <p:spPr>
          <a:xfrm>
            <a:off x="467544" y="188640"/>
            <a:ext cx="8229600" cy="692696"/>
          </a:xfrm>
        </p:spPr>
        <p:txBody>
          <a:bodyPr/>
          <a:lstStyle/>
          <a:p>
            <a:r>
              <a:rPr lang="kk-KZ" sz="4000" dirty="0" smtClean="0"/>
              <a:t>Суицид от неразделенной любви</a:t>
            </a:r>
            <a:endParaRPr lang="ru-RU" sz="4000" dirty="0"/>
          </a:p>
        </p:txBody>
      </p:sp>
    </p:spTree>
    <p:extLst>
      <p:ext uri="{BB962C8B-B14F-4D97-AF65-F5344CB8AC3E}">
        <p14:creationId xmlns:p14="http://schemas.microsoft.com/office/powerpoint/2010/main" xmlns="" val="3036938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908720"/>
            <a:ext cx="8229600" cy="4525963"/>
          </a:xfrm>
        </p:spPr>
        <p:txBody>
          <a:bodyPr>
            <a:noAutofit/>
          </a:bodyPr>
          <a:lstStyle/>
          <a:p>
            <a:pPr>
              <a:buFontTx/>
              <a:buChar char="-"/>
            </a:pPr>
            <a:r>
              <a:rPr lang="ru-RU" b="1" dirty="0" smtClean="0">
                <a:solidFill>
                  <a:schemeClr val="tx1"/>
                </a:solidFill>
                <a:latin typeface="Arial" pitchFamily="34" charset="0"/>
                <a:cs typeface="Arial" pitchFamily="34" charset="0"/>
              </a:rPr>
              <a:t>Любовь - болезненное </a:t>
            </a:r>
            <a:r>
              <a:rPr lang="ru-RU" b="1" dirty="0">
                <a:solidFill>
                  <a:schemeClr val="tx1"/>
                </a:solidFill>
                <a:latin typeface="Arial" pitchFamily="34" charset="0"/>
                <a:cs typeface="Arial" pitchFamily="34" charset="0"/>
              </a:rPr>
              <a:t>и </a:t>
            </a:r>
            <a:r>
              <a:rPr lang="ru-RU" b="1" dirty="0" smtClean="0">
                <a:solidFill>
                  <a:schemeClr val="tx1"/>
                </a:solidFill>
                <a:latin typeface="Arial" pitchFamily="34" charset="0"/>
                <a:cs typeface="Arial" pitchFamily="34" charset="0"/>
              </a:rPr>
              <a:t>трагичное переживание. </a:t>
            </a:r>
          </a:p>
          <a:p>
            <a:pPr>
              <a:buFontTx/>
              <a:buChar char="-"/>
            </a:pPr>
            <a:r>
              <a:rPr lang="ru-RU" b="1" dirty="0" smtClean="0">
                <a:solidFill>
                  <a:schemeClr val="tx1"/>
                </a:solidFill>
                <a:latin typeface="Arial" pitchFamily="34" charset="0"/>
                <a:cs typeface="Arial" pitchFamily="34" charset="0"/>
              </a:rPr>
              <a:t>Комплексы </a:t>
            </a:r>
            <a:r>
              <a:rPr lang="ru-RU" b="1" dirty="0">
                <a:solidFill>
                  <a:schemeClr val="tx1"/>
                </a:solidFill>
                <a:latin typeface="Arial" pitchFamily="34" charset="0"/>
                <a:cs typeface="Arial" pitchFamily="34" charset="0"/>
              </a:rPr>
              <a:t>в связи с отсутствием необходимого внимания и невозможностью установить желаемые отношения или завязать знакомство. </a:t>
            </a:r>
            <a:endParaRPr lang="ru-RU" b="1" dirty="0" smtClean="0">
              <a:solidFill>
                <a:schemeClr val="tx1"/>
              </a:solidFill>
              <a:latin typeface="Arial" pitchFamily="34" charset="0"/>
              <a:cs typeface="Arial" pitchFamily="34" charset="0"/>
            </a:endParaRPr>
          </a:p>
          <a:p>
            <a:pPr>
              <a:buFontTx/>
              <a:buChar char="-"/>
            </a:pPr>
            <a:r>
              <a:rPr lang="ru-RU" b="1" dirty="0" smtClean="0">
                <a:solidFill>
                  <a:schemeClr val="tx1"/>
                </a:solidFill>
                <a:latin typeface="Arial" pitchFamily="34" charset="0"/>
                <a:cs typeface="Arial" pitchFamily="34" charset="0"/>
              </a:rPr>
              <a:t>Любовь к </a:t>
            </a:r>
            <a:r>
              <a:rPr lang="ru-RU" b="1" dirty="0">
                <a:solidFill>
                  <a:schemeClr val="tx1"/>
                </a:solidFill>
                <a:latin typeface="Arial" pitchFamily="34" charset="0"/>
                <a:cs typeface="Arial" pitchFamily="34" charset="0"/>
              </a:rPr>
              <a:t>кумиру как некому идеалу, который отсутствует в реальности. </a:t>
            </a:r>
            <a:endParaRPr lang="ru-RU" b="1" dirty="0" smtClean="0">
              <a:solidFill>
                <a:schemeClr val="tx1"/>
              </a:solidFill>
              <a:latin typeface="Arial" pitchFamily="34" charset="0"/>
              <a:cs typeface="Arial" pitchFamily="34" charset="0"/>
            </a:endParaRPr>
          </a:p>
          <a:p>
            <a:pPr>
              <a:buFontTx/>
              <a:buChar char="-"/>
            </a:pPr>
            <a:r>
              <a:rPr lang="ru-RU" b="1" dirty="0" smtClean="0">
                <a:solidFill>
                  <a:schemeClr val="tx1"/>
                </a:solidFill>
                <a:latin typeface="Arial" pitchFamily="34" charset="0"/>
                <a:cs typeface="Arial" pitchFamily="34" charset="0"/>
              </a:rPr>
              <a:t>Противоречие </a:t>
            </a:r>
            <a:r>
              <a:rPr lang="ru-RU" b="1" dirty="0">
                <a:solidFill>
                  <a:schemeClr val="tx1"/>
                </a:solidFill>
                <a:latin typeface="Arial" pitchFamily="34" charset="0"/>
                <a:cs typeface="Arial" pitchFamily="34" charset="0"/>
              </a:rPr>
              <a:t>между представлением о том, каким должен быть любимый человек, и каким он является в реальности. </a:t>
            </a:r>
            <a:endParaRPr lang="ru-RU" b="1" dirty="0" smtClean="0">
              <a:solidFill>
                <a:schemeClr val="tx1"/>
              </a:solidFill>
              <a:latin typeface="Arial" pitchFamily="34" charset="0"/>
              <a:cs typeface="Arial" pitchFamily="34" charset="0"/>
            </a:endParaRPr>
          </a:p>
          <a:p>
            <a:pPr marL="0" indent="0">
              <a:buNone/>
            </a:pPr>
            <a:endParaRPr lang="ru-RU" b="1" dirty="0">
              <a:solidFill>
                <a:schemeClr val="tx1"/>
              </a:solidFill>
              <a:latin typeface="Arial" pitchFamily="34" charset="0"/>
              <a:cs typeface="Arial" pitchFamily="34" charset="0"/>
            </a:endParaRPr>
          </a:p>
          <a:p>
            <a:pPr marL="0" indent="0" algn="ctr">
              <a:buNone/>
            </a:pPr>
            <a:r>
              <a:rPr lang="ru-RU" b="1" dirty="0" smtClean="0">
                <a:solidFill>
                  <a:schemeClr val="tx1"/>
                </a:solidFill>
                <a:latin typeface="Arial" pitchFamily="34" charset="0"/>
                <a:cs typeface="Arial" pitchFamily="34" charset="0"/>
              </a:rPr>
              <a:t>Идеальный </a:t>
            </a:r>
            <a:r>
              <a:rPr lang="ru-RU" b="1" dirty="0">
                <a:solidFill>
                  <a:schemeClr val="tx1"/>
                </a:solidFill>
                <a:latin typeface="Arial" pitchFamily="34" charset="0"/>
                <a:cs typeface="Arial" pitchFamily="34" charset="0"/>
              </a:rPr>
              <a:t>образ обычно содержит много завышенных, несуществующих требований, а другие важные качества не осознаются, остаются незамеченными</a:t>
            </a:r>
          </a:p>
        </p:txBody>
      </p:sp>
      <p:sp>
        <p:nvSpPr>
          <p:cNvPr id="4" name="Заголовок 1"/>
          <p:cNvSpPr txBox="1">
            <a:spLocks noGrp="1"/>
          </p:cNvSpPr>
          <p:nvPr>
            <p:ph type="title"/>
          </p:nvPr>
        </p:nvSpPr>
        <p:spPr>
          <a:xfrm>
            <a:off x="457200" y="0"/>
            <a:ext cx="8229600" cy="90872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z="4000" dirty="0" smtClean="0">
                <a:effectLst/>
              </a:rPr>
              <a:t>Первая любовь у подростков </a:t>
            </a:r>
            <a:endParaRPr lang="ru-RU" sz="4000" dirty="0"/>
          </a:p>
        </p:txBody>
      </p:sp>
    </p:spTree>
    <p:extLst>
      <p:ext uri="{BB962C8B-B14F-4D97-AF65-F5344CB8AC3E}">
        <p14:creationId xmlns:p14="http://schemas.microsoft.com/office/powerpoint/2010/main" xmlns="" val="1295614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000" dirty="0">
                <a:effectLst/>
              </a:rPr>
              <a:t>Отношение родителей к любви подростков </a:t>
            </a:r>
            <a:endParaRPr lang="ru-RU" sz="4000" dirty="0"/>
          </a:p>
        </p:txBody>
      </p:sp>
      <p:sp>
        <p:nvSpPr>
          <p:cNvPr id="3" name="Объект 2"/>
          <p:cNvSpPr>
            <a:spLocks noGrp="1"/>
          </p:cNvSpPr>
          <p:nvPr>
            <p:ph idx="1"/>
          </p:nvPr>
        </p:nvSpPr>
        <p:spPr/>
        <p:txBody>
          <a:bodyPr>
            <a:normAutofit/>
          </a:bodyPr>
          <a:lstStyle/>
          <a:p>
            <a:r>
              <a:rPr lang="ru-RU" b="1" dirty="0">
                <a:solidFill>
                  <a:schemeClr val="tx1"/>
                </a:solidFill>
                <a:latin typeface="Arial" pitchFamily="34" charset="0"/>
                <a:cs typeface="Arial" pitchFamily="34" charset="0"/>
              </a:rPr>
              <a:t>Самое типичное поведение подростка в подобной ситуации – сделать все наперекор родителям, доказать, что они не правы, заставить сожалеть о </a:t>
            </a:r>
            <a:r>
              <a:rPr lang="ru-RU" b="1" dirty="0" smtClean="0">
                <a:solidFill>
                  <a:schemeClr val="tx1"/>
                </a:solidFill>
                <a:latin typeface="Arial" pitchFamily="34" charset="0"/>
                <a:cs typeface="Arial" pitchFamily="34" charset="0"/>
              </a:rPr>
              <a:t>сказанном</a:t>
            </a:r>
          </a:p>
          <a:p>
            <a:endParaRPr lang="ru-RU" b="1" dirty="0">
              <a:solidFill>
                <a:schemeClr val="tx1"/>
              </a:solidFill>
              <a:latin typeface="Arial" pitchFamily="34" charset="0"/>
              <a:cs typeface="Arial" pitchFamily="34" charset="0"/>
            </a:endParaRPr>
          </a:p>
          <a:p>
            <a:r>
              <a:rPr lang="ru-RU" b="1" dirty="0" smtClean="0">
                <a:solidFill>
                  <a:schemeClr val="tx1"/>
                </a:solidFill>
                <a:latin typeface="Arial" pitchFamily="34" charset="0"/>
                <a:cs typeface="Arial" pitchFamily="34" charset="0"/>
              </a:rPr>
              <a:t>Если </a:t>
            </a:r>
            <a:r>
              <a:rPr lang="ru-RU" b="1" dirty="0">
                <a:solidFill>
                  <a:schemeClr val="tx1"/>
                </a:solidFill>
                <a:latin typeface="Arial" pitchFamily="34" charset="0"/>
                <a:cs typeface="Arial" pitchFamily="34" charset="0"/>
              </a:rPr>
              <a:t>родители не найдут контакт с ребенком, не установят доверительные отношения, то одним из типичных вариантов поведения подростков может стать их полная духовная изоляция.</a:t>
            </a:r>
          </a:p>
        </p:txBody>
      </p:sp>
    </p:spTree>
    <p:extLst>
      <p:ext uri="{BB962C8B-B14F-4D97-AF65-F5344CB8AC3E}">
        <p14:creationId xmlns:p14="http://schemas.microsoft.com/office/powerpoint/2010/main" xmlns="" val="2813918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1196752"/>
          </a:xfrm>
        </p:spPr>
        <p:txBody>
          <a:bodyPr/>
          <a:lstStyle/>
          <a:p>
            <a:r>
              <a:rPr lang="ru-RU" sz="4000" dirty="0">
                <a:effectLst/>
              </a:rPr>
              <a:t>Отношение родителей к любви подростков </a:t>
            </a:r>
          </a:p>
        </p:txBody>
      </p:sp>
      <p:sp>
        <p:nvSpPr>
          <p:cNvPr id="3" name="Объект 2"/>
          <p:cNvSpPr>
            <a:spLocks noGrp="1"/>
          </p:cNvSpPr>
          <p:nvPr>
            <p:ph idx="1"/>
          </p:nvPr>
        </p:nvSpPr>
        <p:spPr/>
        <p:txBody>
          <a:bodyPr>
            <a:normAutofit/>
          </a:bodyPr>
          <a:lstStyle/>
          <a:p>
            <a:pPr marL="0" indent="0">
              <a:buNone/>
            </a:pPr>
            <a:r>
              <a:rPr lang="ru-RU" b="1" dirty="0">
                <a:solidFill>
                  <a:schemeClr val="tx1"/>
                </a:solidFill>
                <a:latin typeface="Arial" pitchFamily="34" charset="0"/>
                <a:cs typeface="Arial" pitchFamily="34" charset="0"/>
              </a:rPr>
              <a:t>Тяжесть переживания от разрыва отношений будет зависеть от многих причин: </a:t>
            </a:r>
            <a:endParaRPr lang="ru-RU" b="1" dirty="0" smtClean="0">
              <a:solidFill>
                <a:schemeClr val="tx1"/>
              </a:solidFill>
              <a:latin typeface="Arial" pitchFamily="34" charset="0"/>
              <a:cs typeface="Arial" pitchFamily="34" charset="0"/>
            </a:endParaRPr>
          </a:p>
          <a:p>
            <a:pPr marL="0" indent="0">
              <a:buNone/>
            </a:pPr>
            <a:endParaRPr lang="ru-RU" b="1" dirty="0" smtClean="0">
              <a:solidFill>
                <a:schemeClr val="tx1"/>
              </a:solidFill>
              <a:latin typeface="Arial" pitchFamily="34" charset="0"/>
              <a:cs typeface="Arial" pitchFamily="34" charset="0"/>
            </a:endParaRPr>
          </a:p>
          <a:p>
            <a:pPr>
              <a:buFontTx/>
              <a:buChar char="-"/>
            </a:pPr>
            <a:r>
              <a:rPr lang="ru-RU" b="1" dirty="0" smtClean="0">
                <a:solidFill>
                  <a:schemeClr val="tx1"/>
                </a:solidFill>
                <a:latin typeface="Arial" pitchFamily="34" charset="0"/>
                <a:cs typeface="Arial" pitchFamily="34" charset="0"/>
              </a:rPr>
              <a:t>от </a:t>
            </a:r>
            <a:r>
              <a:rPr lang="ru-RU" b="1" dirty="0">
                <a:solidFill>
                  <a:schemeClr val="tx1"/>
                </a:solidFill>
                <a:latin typeface="Arial" pitchFamily="34" charset="0"/>
                <a:cs typeface="Arial" pitchFamily="34" charset="0"/>
              </a:rPr>
              <a:t>темперамента </a:t>
            </a:r>
            <a:r>
              <a:rPr lang="ru-RU" b="1" dirty="0" smtClean="0">
                <a:solidFill>
                  <a:schemeClr val="tx1"/>
                </a:solidFill>
                <a:latin typeface="Arial" pitchFamily="34" charset="0"/>
                <a:cs typeface="Arial" pitchFamily="34" charset="0"/>
              </a:rPr>
              <a:t>подростка;</a:t>
            </a:r>
          </a:p>
          <a:p>
            <a:pPr>
              <a:buFontTx/>
              <a:buChar char="-"/>
            </a:pPr>
            <a:r>
              <a:rPr lang="ru-RU" b="1" dirty="0" smtClean="0">
                <a:solidFill>
                  <a:schemeClr val="tx1"/>
                </a:solidFill>
                <a:latin typeface="Arial" pitchFamily="34" charset="0"/>
                <a:cs typeface="Arial" pitchFamily="34" charset="0"/>
              </a:rPr>
              <a:t>от обстоятельств;</a:t>
            </a:r>
          </a:p>
          <a:p>
            <a:pPr>
              <a:buFontTx/>
              <a:buChar char="-"/>
            </a:pPr>
            <a:r>
              <a:rPr lang="ru-RU" b="1" dirty="0" smtClean="0">
                <a:solidFill>
                  <a:schemeClr val="tx1"/>
                </a:solidFill>
                <a:latin typeface="Arial" pitchFamily="34" charset="0"/>
                <a:cs typeface="Arial" pitchFamily="34" charset="0"/>
              </a:rPr>
              <a:t>от </a:t>
            </a:r>
            <a:r>
              <a:rPr lang="ru-RU" b="1" dirty="0">
                <a:solidFill>
                  <a:schemeClr val="tx1"/>
                </a:solidFill>
                <a:latin typeface="Arial" pitchFamily="34" charset="0"/>
                <a:cs typeface="Arial" pitchFamily="34" charset="0"/>
              </a:rPr>
              <a:t>того, в какой форме об этом было сказано.</a:t>
            </a:r>
          </a:p>
        </p:txBody>
      </p:sp>
    </p:spTree>
    <p:extLst>
      <p:ext uri="{BB962C8B-B14F-4D97-AF65-F5344CB8AC3E}">
        <p14:creationId xmlns:p14="http://schemas.microsoft.com/office/powerpoint/2010/main" xmlns="" val="261827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buNone/>
            </a:pPr>
            <a:endParaRPr lang="ru-RU" b="1" dirty="0" smtClean="0">
              <a:solidFill>
                <a:schemeClr val="tx1"/>
              </a:solidFill>
              <a:latin typeface="Arial" pitchFamily="34" charset="0"/>
              <a:cs typeface="Arial" pitchFamily="34" charset="0"/>
            </a:endParaRPr>
          </a:p>
          <a:p>
            <a:pPr marL="0" indent="0">
              <a:buNone/>
            </a:pPr>
            <a:r>
              <a:rPr lang="ru-RU" b="1" dirty="0" smtClean="0">
                <a:solidFill>
                  <a:schemeClr val="tx1"/>
                </a:solidFill>
                <a:latin typeface="Arial" pitchFamily="34" charset="0"/>
                <a:cs typeface="Arial" pitchFamily="34" charset="0"/>
              </a:rPr>
              <a:t>Задача </a:t>
            </a:r>
            <a:r>
              <a:rPr lang="ru-RU" b="1" dirty="0">
                <a:solidFill>
                  <a:schemeClr val="tx1"/>
                </a:solidFill>
                <a:latin typeface="Arial" pitchFamily="34" charset="0"/>
                <a:cs typeface="Arial" pitchFamily="34" charset="0"/>
              </a:rPr>
              <a:t>родителей – научить ребенка правильно реагировать на неудачи, постепенно приобретать опыт, пусть негативный, поведения в подобных ситуациях. </a:t>
            </a:r>
          </a:p>
          <a:p>
            <a:pPr marL="0" indent="0">
              <a:buNone/>
            </a:pPr>
            <a:endParaRPr lang="ru-RU" b="1" dirty="0" smtClean="0">
              <a:solidFill>
                <a:schemeClr val="tx1"/>
              </a:solidFill>
              <a:latin typeface="Arial" pitchFamily="34" charset="0"/>
              <a:cs typeface="Arial" pitchFamily="34" charset="0"/>
            </a:endParaRPr>
          </a:p>
          <a:p>
            <a:pPr marL="0" indent="0">
              <a:buNone/>
            </a:pPr>
            <a:r>
              <a:rPr lang="ru-RU" b="1" dirty="0" smtClean="0">
                <a:solidFill>
                  <a:schemeClr val="tx1"/>
                </a:solidFill>
                <a:latin typeface="Arial" pitchFamily="34" charset="0"/>
                <a:cs typeface="Arial" pitchFamily="34" charset="0"/>
              </a:rPr>
              <a:t>Если </a:t>
            </a:r>
            <a:r>
              <a:rPr lang="ru-RU" b="1" dirty="0">
                <a:solidFill>
                  <a:schemeClr val="tx1"/>
                </a:solidFill>
                <a:latin typeface="Arial" pitchFamily="34" charset="0"/>
                <a:cs typeface="Arial" pitchFamily="34" charset="0"/>
              </a:rPr>
              <a:t>отношения родителей с ребенком доверительные, он делится с своими проблемами он может рассчитывать на поддержку и понимание, а родители – на его откровенность. </a:t>
            </a:r>
          </a:p>
        </p:txBody>
      </p:sp>
      <p:sp>
        <p:nvSpPr>
          <p:cNvPr id="4" name="Заголовок 1"/>
          <p:cNvSpPr>
            <a:spLocks noGrp="1"/>
          </p:cNvSpPr>
          <p:nvPr>
            <p:ph type="title"/>
          </p:nvPr>
        </p:nvSpPr>
        <p:spPr/>
        <p:txBody>
          <a:bodyPr/>
          <a:lstStyle/>
          <a:p>
            <a:r>
              <a:rPr lang="ru-RU" sz="4000" dirty="0">
                <a:effectLst/>
              </a:rPr>
              <a:t>Отношение родителей к любви подростков </a:t>
            </a:r>
          </a:p>
        </p:txBody>
      </p:sp>
    </p:spTree>
    <p:extLst>
      <p:ext uri="{BB962C8B-B14F-4D97-AF65-F5344CB8AC3E}">
        <p14:creationId xmlns:p14="http://schemas.microsoft.com/office/powerpoint/2010/main" xmlns="" val="14140546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сполнительная">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1054</TotalTime>
  <Words>3402</Words>
  <Application>Microsoft Office PowerPoint</Application>
  <PresentationFormat>Экран (4:3)</PresentationFormat>
  <Paragraphs>219</Paragraphs>
  <Slides>53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53</vt:i4>
      </vt:variant>
    </vt:vector>
  </HeadingPairs>
  <TitlesOfParts>
    <vt:vector size="54" baseType="lpstr">
      <vt:lpstr>Исполнительная</vt:lpstr>
      <vt:lpstr>Проблемы любви в подростковом возрасте</vt:lpstr>
      <vt:lpstr>Особенности подросткового возраста</vt:lpstr>
      <vt:lpstr>Слайд 3</vt:lpstr>
      <vt:lpstr>Особенности подросткового возраста</vt:lpstr>
      <vt:lpstr>Первая любовь у подростков </vt:lpstr>
      <vt:lpstr>Первая любовь у подростков </vt:lpstr>
      <vt:lpstr>Отношение родителей к любви подростков </vt:lpstr>
      <vt:lpstr>Отношение родителей к любви подростков </vt:lpstr>
      <vt:lpstr>Отношение родителей к любви подростков </vt:lpstr>
      <vt:lpstr>Рекомендации</vt:lpstr>
      <vt:lpstr>Рекомендации</vt:lpstr>
      <vt:lpstr>Рекомендации</vt:lpstr>
      <vt:lpstr>  Стресс в любовных отношениях </vt:lpstr>
      <vt:lpstr>   Стресс в любовных отношениях</vt:lpstr>
      <vt:lpstr>   Стресс в любовных отношениях</vt:lpstr>
      <vt:lpstr>   Стресс в любовных отношениях</vt:lpstr>
      <vt:lpstr>   Стресс в любовных отношениях</vt:lpstr>
      <vt:lpstr>   Стресс в любовных отношениях</vt:lpstr>
      <vt:lpstr>   Стресс в любовных отношениях</vt:lpstr>
      <vt:lpstr>Безответная любовь</vt:lpstr>
      <vt:lpstr>Безответная любовь</vt:lpstr>
      <vt:lpstr>Безответная любовь</vt:lpstr>
      <vt:lpstr>Безответная любовь</vt:lpstr>
      <vt:lpstr>Безответная любовь</vt:lpstr>
      <vt:lpstr>Безответная любовь</vt:lpstr>
      <vt:lpstr>Безответная любовь</vt:lpstr>
      <vt:lpstr>Безответная любовь</vt:lpstr>
      <vt:lpstr>Безответная любовь</vt:lpstr>
      <vt:lpstr>Безответная любовь</vt:lpstr>
      <vt:lpstr>Исследование</vt:lpstr>
      <vt:lpstr>Слайд 31</vt:lpstr>
      <vt:lpstr>Исследование</vt:lpstr>
      <vt:lpstr>Исследование</vt:lpstr>
      <vt:lpstr>Исследование</vt:lpstr>
      <vt:lpstr>Исследование</vt:lpstr>
      <vt:lpstr>Исследование</vt:lpstr>
      <vt:lpstr>ПАТОЛОГИЯ  МЕЖЛИЧНОСТНЫХ ОТНОШЕНИЙ </vt:lpstr>
      <vt:lpstr>ПАТОЛОГИЯ  МЕЖЛИЧНОСТНЫХ ОТНОШЕНИЙ </vt:lpstr>
      <vt:lpstr>ПАТОЛОГИЯ  МЕЖЛИЧНОСТНЫХ ОТНОШЕНИЙ </vt:lpstr>
      <vt:lpstr>ПАТОЛОГИЯ  МЕЖЛИЧНОСТНЫХ ОТНОШЕНИЙ </vt:lpstr>
      <vt:lpstr>ПАТОЛОГИЯ  МЕЖЛИЧНОСТНЫХ ОТНОШЕНИЙ </vt:lpstr>
      <vt:lpstr>ПАТОЛОГИЯ  МЕЖЛИЧНОСТНЫХ ОТНОШЕНИЙ </vt:lpstr>
      <vt:lpstr>ПАТОЛОГИЯ  МЕЖЛИЧНОСТНЫХ ОТНОШЕНИЙ </vt:lpstr>
      <vt:lpstr>ПАТОЛОГИЯ  МЕЖЛИЧНОСТНЫХ ОТНОШЕНИЙ </vt:lpstr>
      <vt:lpstr>ПАТОЛОГИЯ  МЕЖЛИЧНОСТНЫХ ОТНОШЕНИЙ </vt:lpstr>
      <vt:lpstr>Суицид от неразделенной любви</vt:lpstr>
      <vt:lpstr>Суицид от неразделенной любви</vt:lpstr>
      <vt:lpstr>Суицид от неразделенной любви</vt:lpstr>
      <vt:lpstr>Суицид от неразделенной любви</vt:lpstr>
      <vt:lpstr>Суицид от неразделенной любви</vt:lpstr>
      <vt:lpstr>Суицид от неразделенной любви</vt:lpstr>
      <vt:lpstr>Суицид от неразделенной любви</vt:lpstr>
      <vt:lpstr>Суицид от неразделенной любви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Проблемы любви в подростковом возрасте</dc:title>
  <dc:creator>Пользовтель</dc:creator>
  <cp:lastModifiedBy>HP</cp:lastModifiedBy>
  <cp:revision>27</cp:revision>
  <dcterms:created xsi:type="dcterms:W3CDTF">2021-05-04T06:08:46Z</dcterms:created>
  <dcterms:modified xsi:type="dcterms:W3CDTF">2021-10-13T08:18:45Z</dcterms:modified>
</cp:coreProperties>
</file>