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76" r:id="rId4"/>
    <p:sldId id="260" r:id="rId5"/>
    <p:sldId id="261" r:id="rId6"/>
    <p:sldId id="277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8" r:id="rId16"/>
    <p:sldId id="279" r:id="rId17"/>
    <p:sldId id="280" r:id="rId18"/>
    <p:sldId id="281" r:id="rId19"/>
    <p:sldId id="269" r:id="rId20"/>
    <p:sldId id="270" r:id="rId21"/>
    <p:sldId id="271" r:id="rId22"/>
    <p:sldId id="285" r:id="rId23"/>
    <p:sldId id="273" r:id="rId24"/>
    <p:sldId id="283" r:id="rId25"/>
    <p:sldId id="274" r:id="rId26"/>
    <p:sldId id="284" r:id="rId27"/>
    <p:sldId id="286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69" d="100"/>
          <a:sy n="69" d="100"/>
        </p:scale>
        <p:origin x="139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9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2C89-0747-40E3-9A6A-F30517C049D8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9102-D859-45F7-A79E-3CFBE77EFF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2C89-0747-40E3-9A6A-F30517C049D8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9102-D859-45F7-A79E-3CFBE77EF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2C89-0747-40E3-9A6A-F30517C049D8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9102-D859-45F7-A79E-3CFBE77EF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2C89-0747-40E3-9A6A-F30517C049D8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9102-D859-45F7-A79E-3CFBE77EF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2C89-0747-40E3-9A6A-F30517C049D8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9102-D859-45F7-A79E-3CFBE77EFF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2C89-0747-40E3-9A6A-F30517C049D8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9102-D859-45F7-A79E-3CFBE77EF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2C89-0747-40E3-9A6A-F30517C049D8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9102-D859-45F7-A79E-3CFBE77EF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2C89-0747-40E3-9A6A-F30517C049D8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9102-D859-45F7-A79E-3CFBE77EF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2C89-0747-40E3-9A6A-F30517C049D8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9102-D859-45F7-A79E-3CFBE77EFF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2C89-0747-40E3-9A6A-F30517C049D8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9102-D859-45F7-A79E-3CFBE77EF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2C89-0747-40E3-9A6A-F30517C049D8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9102-D859-45F7-A79E-3CFBE77EFF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CA72C89-0747-40E3-9A6A-F30517C049D8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93E9102-D859-45F7-A79E-3CFBE77EFF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88640"/>
            <a:ext cx="7651576" cy="6408712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332656"/>
            <a:ext cx="74888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сопровождению обучающихся с особыми образовательными потребностями в процессе обучения в общеобразовательной школе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39952" y="407707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Выполнили  КГУ «Булаевский комплекс школа – ясли – сад» 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Ессе Людмила Павловна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Лысенко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Оксана Жумагуловна</a:t>
            </a:r>
          </a:p>
          <a:p>
            <a:pPr algn="r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Темешова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Самал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Каиртаевна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Максимова Карина Юрьевна</a:t>
            </a:r>
          </a:p>
          <a:p>
            <a:pPr algn="r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Кадкина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Татьяна Алексеевна</a:t>
            </a:r>
          </a:p>
          <a:p>
            <a:pPr algn="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404664"/>
            <a:ext cx="7498080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литературы и реальной образовательной практики позволяет утверждать, что роль родителей в обучении велика и организация взаимодействия школы и родителей необходима.</a:t>
            </a:r>
            <a:b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628800"/>
            <a:ext cx="7498080" cy="48006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Главная цель взаимодействия семьи и школы в инклюзивной среде – обучение родителей эффективным навыкам коммуникации и способам помощи в обучении ребенка с ООП.</a:t>
            </a:r>
          </a:p>
          <a:p>
            <a:endParaRPr lang="ru-RU" dirty="0"/>
          </a:p>
        </p:txBody>
      </p:sp>
      <p:pic>
        <p:nvPicPr>
          <p:cNvPr id="5" name="Рисунок 4" descr="122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4066384"/>
            <a:ext cx="3153812" cy="27916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pic>
        <p:nvPicPr>
          <p:cNvPr id="4" name="Рисунок 3" descr="Выготский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764704"/>
            <a:ext cx="3600400" cy="3600400"/>
          </a:xfrm>
          <a:prstGeom prst="rect">
            <a:avLst/>
          </a:prstGeom>
        </p:spPr>
      </p:pic>
      <p:sp>
        <p:nvSpPr>
          <p:cNvPr id="5" name="Овальная выноска 4"/>
          <p:cNvSpPr/>
          <p:nvPr/>
        </p:nvSpPr>
        <p:spPr>
          <a:xfrm>
            <a:off x="5039544" y="116632"/>
            <a:ext cx="4104456" cy="2520280"/>
          </a:xfrm>
          <a:prstGeom prst="wedgeEllipse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«Чрезвычайно важно с психологической точки зрения не замыкать аномальных детей в особые группы, но возможно шире практиковать их общение с остальными детьми»</a:t>
            </a:r>
          </a:p>
          <a:p>
            <a:pPr algn="ctr"/>
            <a:endParaRPr lang="ru-RU" dirty="0"/>
          </a:p>
        </p:txBody>
      </p:sp>
      <p:pic>
        <p:nvPicPr>
          <p:cNvPr id="7" name="Рисунок 6" descr="155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67944" y="3380995"/>
            <a:ext cx="4809728" cy="32064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691680" y="332656"/>
            <a:ext cx="6624736" cy="10801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сопровождение детей с ООП требует согласованной работы всех участников образовательного процесса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2060848"/>
            <a:ext cx="2448272" cy="309634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функции и направления деятельности специалистов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обучении ребенка с ООП</a:t>
            </a:r>
          </a:p>
          <a:p>
            <a:pPr algn="ctr"/>
            <a:endParaRPr lang="ru-RU" dirty="0"/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4860032" y="2132856"/>
            <a:ext cx="1224136" cy="504056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4860032" y="2852936"/>
            <a:ext cx="1224136" cy="504056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Штриховая стрелка вправо 7"/>
          <p:cNvSpPr/>
          <p:nvPr/>
        </p:nvSpPr>
        <p:spPr>
          <a:xfrm>
            <a:off x="4860032" y="3645024"/>
            <a:ext cx="1224136" cy="504056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/>
          <p:cNvSpPr/>
          <p:nvPr/>
        </p:nvSpPr>
        <p:spPr>
          <a:xfrm>
            <a:off x="4860032" y="4509120"/>
            <a:ext cx="1224136" cy="504056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804248" y="2204864"/>
            <a:ext cx="2088232" cy="3600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804248" y="2924944"/>
            <a:ext cx="2088232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Специальный педагог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804248" y="3717032"/>
            <a:ext cx="2088232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Педагог-ассистент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804248" y="4509120"/>
            <a:ext cx="2088232" cy="3600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635896" y="116632"/>
            <a:ext cx="3096344" cy="22322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Казахстанские авторы об инклюзивном образовании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92080" y="3573016"/>
            <a:ext cx="3616860" cy="230832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Дружилов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С.А.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выделяет следующие компоненты профессиональной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компетентности педагога: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мотивационно – волевой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функциональный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коммуникативный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рефлексивный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3573016"/>
            <a:ext cx="3312368" cy="255454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Оралканова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И.А.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выделяет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описывает следующие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компоненты, показатели, критерии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уровни формирования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готовности учителей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работе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 инклюзивного образования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адаптивный;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репродуктивный;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оптимальный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3059832" y="2492896"/>
            <a:ext cx="72008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156176" y="2564904"/>
            <a:ext cx="72008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115616" y="2969568"/>
            <a:ext cx="2952328" cy="35557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недрение ИО началось в 2010 году, были открыты инклюзивные классы для детей с нарушениями слуха, прошедших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кохлеарную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имплантацию. В школе была создана служба.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сопровождение детей после КИ.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36096" y="2924944"/>
            <a:ext cx="2952328" cy="1800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 данной школы А.В.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Балабанникова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делится опытом работы  по включению ученика класса, обучающегося по индивидуальной программе на дому, в общую жизнь всего класса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31840" y="332656"/>
            <a:ext cx="3600400" cy="792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Опыты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1700808"/>
            <a:ext cx="2304256" cy="936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опыта работы ШГ №65 г. </a:t>
            </a:r>
            <a:r>
              <a:rPr kumimoji="0" lang="ru-RU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Нур-Султан</a:t>
            </a:r>
            <a:endParaRPr kumimoji="0" lang="ru-RU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96136" y="1700808"/>
            <a:ext cx="2304256" cy="936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опыта школы-гимназии № 24 города Экибастуза.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3131840" y="1268760"/>
            <a:ext cx="28803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940152" y="1268760"/>
            <a:ext cx="43204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436096" y="4653136"/>
            <a:ext cx="2952328" cy="18995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того, чтобы создать такую развивающую среду, в своей внеурочной деятельности педагог использовала программу «Тайна планеты ТРИЗ», ставшую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призѐром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республиканского конкурса «Фестиваль инновационных педагогических идей» в 2016 году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331640" y="260648"/>
            <a:ext cx="7488832" cy="126876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 опыта работы СШ № 19 г.Кокшетау и школ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Акмолинской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области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23728" y="3212976"/>
            <a:ext cx="666023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44563" algn="l"/>
                <a:tab pos="1409700" algn="l"/>
                <a:tab pos="2820988" algn="l"/>
                <a:tab pos="4024313" algn="l"/>
                <a:tab pos="5529263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данной организации образования в результате практики выделились такие принципы психолого-педагогического сопровождения инклюзивного процесса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какнепрерывность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системность,	индивидуальный	подход, обеспечение положительного эмоционального самочувствия всех участников образовательного процесса, междисциплинарное взаимодействие в команде специалистов сопровождения.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1043608" y="2060848"/>
            <a:ext cx="1080120" cy="504056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043608" y="3573016"/>
            <a:ext cx="1080120" cy="504056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1043608" y="5013176"/>
            <a:ext cx="1080120" cy="504056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267744" y="1961401"/>
            <a:ext cx="65527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обеспечения стабильного долгосрочного развития школы необходимо</a:t>
            </a:r>
            <a:endParaRPr kumimoji="0" lang="ru-RU" sz="8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целенаправленно создать в ней организационно-образовательную систему, способную интегрировать и точно направлять профессиональные усилия и творческий потенциал педагогического коллектива.</a:t>
            </a:r>
            <a:endParaRPr kumimoji="0" lang="ru-RU" sz="18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2195736" y="4725144"/>
            <a:ext cx="633670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Основной целью при реализации проекта по разработке индивидуальной программы психолого-педагогического сопровождения (далее – ИП ППС) определено построение образовательного процесса для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ребѐнка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ООП в соответствии с его реальными возможностями, исходя из особенностей его развития и образовательных потребностей. Объектом ИП ППС является образовательный процесс. Предмет ИП ППС – ситуация развития ребенка как система его отношений с миром, с окружающими, с самим собой.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411760" y="260648"/>
            <a:ext cx="5400600" cy="79208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Индивидуальная	программа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психолого-педагогического сопровождения учащегося с ООП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1700808"/>
            <a:ext cx="2808312" cy="86409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тип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ученик нуждается только в общей поддержке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4365104"/>
            <a:ext cx="2808312" cy="86409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тип – специальная поддержка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59632" y="3140968"/>
            <a:ext cx="2808312" cy="79208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тип -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ученик нуждается в интенсивной поддержке.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72200" y="1628800"/>
            <a:ext cx="2304256" cy="50405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Предварительный этап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72200" y="2564904"/>
            <a:ext cx="2304256" cy="50405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Диагностический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этап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372200" y="3429000"/>
            <a:ext cx="2304256" cy="64807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программы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психолого-педагогического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сопровождения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372200" y="4437112"/>
            <a:ext cx="2232248" cy="100811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программы психолого-педагогического сопровождения.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372200" y="5733256"/>
            <a:ext cx="2304256" cy="93610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и коррекция индивидуальной программы.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 rot="20166043">
            <a:off x="4572000" y="2060848"/>
            <a:ext cx="12961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4572000" y="3284984"/>
            <a:ext cx="12961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988652">
            <a:off x="4644008" y="4797152"/>
            <a:ext cx="12961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5" name="Стрелка вправо 4"/>
          <p:cNvSpPr/>
          <p:nvPr/>
        </p:nvSpPr>
        <p:spPr>
          <a:xfrm>
            <a:off x="1187624" y="620688"/>
            <a:ext cx="432048" cy="28803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1187624" y="4077072"/>
            <a:ext cx="432048" cy="28803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1187624" y="2348880"/>
            <a:ext cx="432048" cy="28803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0"/>
            <a:ext cx="6624736" cy="172819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907704" y="1988840"/>
            <a:ext cx="6624736" cy="172819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907704" y="4005064"/>
            <a:ext cx="6624736" cy="22322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1979712" y="74720"/>
            <a:ext cx="5796136" cy="1200329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тип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ученик нуждается только в общей поддержке.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Еѐ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осуществляет учитель класса, он помогает справиться с различными трудностями, которые могут встретиться у любого ребенка.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051720" y="2132129"/>
            <a:ext cx="5976664" cy="1477328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тип -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ученик нуждается в интенсивной поддержке. Решение о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еѐ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необходимости принимает команда специалистов. Осуществляется поддержка не только учителем, но и узкими специалистами, которых определила служба сопровождения.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2051720" y="4272190"/>
            <a:ext cx="5724128" cy="1815882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98563" algn="l"/>
                <a:tab pos="2125663" algn="l"/>
                <a:tab pos="3854450" algn="l"/>
                <a:tab pos="4122738" algn="l"/>
                <a:tab pos="5038725" algn="l"/>
                <a:tab pos="53403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тип – специальная поддержка. Для перевода ребенка на этот уровень необходимо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внешнее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психолого-медико-педагогическое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обследование.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Специалисты службы психолого-педагогического сопровождения рекомендуют родителям  учащегося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проконсультироваться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специалистов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городской (областной)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психолого-медико-педагогической консультации (ПМПК).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43608" y="188640"/>
            <a:ext cx="230425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Предварительный этап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1556792"/>
            <a:ext cx="230425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Диагностический этап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708920"/>
            <a:ext cx="230425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Разработка программы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психолого-педагогического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сопровождения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4005064"/>
            <a:ext cx="223224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Реализация программы психолого-педагогического сопровождения.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5589240"/>
            <a:ext cx="230425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Анализ и коррекция индивидуальной программы.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3419872" y="332656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3419872" y="1700808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3419872" y="2924944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3347864" y="4437112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3419872" y="5949280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283968" y="188640"/>
            <a:ext cx="4680520" cy="7200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предварительная оценка образовательных потребностей ребенка и запрос родителей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11960" y="1340768"/>
            <a:ext cx="4932040" cy="100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283968" y="2636912"/>
            <a:ext cx="4608512" cy="12241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139952" y="4077072"/>
            <a:ext cx="4680520" cy="1080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283968" y="5301208"/>
            <a:ext cx="4608512" cy="15567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заседании службы психолого-педагогического сопровождения с участием учителей проводится анализ эффективности коррекционно-развивающей работы специалистов, учебных достижений учащегося, общая динамика развития на конец четверти/полугодия в различных	сферах  деятельности</a:t>
            </a:r>
            <a:r>
              <a:rPr lang="ru-RU" b="1" dirty="0" smtClean="0"/>
              <a:t>. </a:t>
            </a:r>
            <a:endParaRPr lang="ru-RU" b="1" dirty="0"/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4211960" y="1196752"/>
            <a:ext cx="4680520" cy="11695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основная задача этого этапа – определить, какие образовательные потребности есть у ребенка, на какие его возможности можно опереться в первую очередь, какие из направлений деятельности учителя и специалистов являются самыми актуальными.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4355976" y="2484476"/>
            <a:ext cx="4536504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12888" algn="l"/>
                <a:tab pos="2584450" algn="l"/>
                <a:tab pos="4943475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индивидуальной	программе	психолого-педагогического	сопровождения обязательно указывают адаптированная/сокращенная программа на основе ГОСО или программа, не ориентированная на ГОСО.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4211960" y="4230809"/>
            <a:ext cx="4608512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8188" algn="l"/>
                <a:tab pos="1414463" algn="l"/>
                <a:tab pos="1792288" algn="l"/>
                <a:tab pos="2924175" algn="l"/>
                <a:tab pos="40767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Организуется деятельность учителя и специалистов психолого-педагогического сопровождения в соответствии с разработанной программой и коррекционным планом.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организации взаимодействия организации образования с родителями детей с ООП</a:t>
            </a:r>
            <a:endParaRPr lang="ru-RU" sz="2800" dirty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1700808"/>
            <a:ext cx="6984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Вовлеченность родителей Д. Митчелл рассматривает с позиции уровней организации взаимодействия с ними  и подразделяет их на пять уровней:</a:t>
            </a: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1043608" y="2996952"/>
            <a:ext cx="3024336" cy="72008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Информированность</a:t>
            </a:r>
            <a:r>
              <a:rPr lang="ru-RU" sz="1050" b="1" dirty="0" smtClean="0">
                <a:solidFill>
                  <a:srgbClr val="002060"/>
                </a:solidFill>
              </a:rPr>
              <a:t> </a:t>
            </a:r>
            <a:endParaRPr lang="ru-RU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115616" y="4653136"/>
            <a:ext cx="3024336" cy="72008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Участие в деятельности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3563888" y="5805264"/>
            <a:ext cx="3024336" cy="864096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Достаточная ответственность для действий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5940152" y="4653136"/>
            <a:ext cx="3024336" cy="72008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Участие в принятии решений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5940152" y="2924944"/>
            <a:ext cx="3024336" cy="72008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Диалог и обмен мнениями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9209" y="27384"/>
            <a:ext cx="917320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0"/>
            <a:ext cx="7406640" cy="1472184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smtClean="0">
                <a:effectLst/>
                <a:latin typeface="Times New Roman" pitchFamily="18" charset="0"/>
                <a:cs typeface="Times New Roman" pitchFamily="18" charset="0"/>
              </a:rPr>
              <a:t>Одна из	наиболее актуальных демографических и	социально-экономических проблем казахстанского социума на современном этапе – это включение в общество детей с особыми образовательными потребностями (ООП).</a:t>
            </a:r>
            <a:endParaRPr lang="ru-RU" sz="20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7406640" cy="1752600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Послании народу Казахстана «Конструктивный общественный диалог – основа стабильности и процветания Казахстана» 2 сентября 2019г. президент страны К.К. Токаев отдельно выделил вопрос развития инклюзивного общества. Он подчеркнул, что особое внимание должно уделяться семьям, у которых на попечении находятся дети с ограниченными возможностями, обозначив при этом задачу: «Мы обязаны создавать равные возможности для людей с особыми потребностями».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AutoShape 2" descr="https://catherineasquithgallery.com/uploads/posts/2021-02/1612757585_87-p-fon-goluboi-s-gerbom-rk-13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 descr="12222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67536" y="4221089"/>
            <a:ext cx="4176464" cy="26369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267744" y="188640"/>
            <a:ext cx="68762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Следует помнить, что установление партнёрских отношений – последовательный пролонгированный процесс, проходящий в своём становлении ряд этапов: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07296" y="1628800"/>
            <a:ext cx="6336704" cy="129614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Начальный этап – простейшие контакты в целях обмена информацией.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07296" y="3140968"/>
            <a:ext cx="6336704" cy="129614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Этап сотрудничества – решение определённых образовательных проблем совместными усилиями.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07296" y="4725144"/>
            <a:ext cx="6336704" cy="129614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 Этап эффективной совместной деятельности – взаимопонимание и взаимодействие всех сторон в достижении общей цели.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1187624" y="2132856"/>
            <a:ext cx="1224136" cy="57606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1187624" y="3356992"/>
            <a:ext cx="1224136" cy="57606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1187624" y="4941168"/>
            <a:ext cx="1224136" cy="57606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498080" cy="1143000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Таким образом, содержание всей работы учителя с родителями имеет как персонифицированный, так и общий характер и направлено на решение ряда важных задач:</a:t>
            </a:r>
            <a:endParaRPr lang="ru-RU" sz="1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908720"/>
            <a:ext cx="78488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 algn="just">
              <a:buNone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субъектной позиции родителей как полноправных участников образовательного процесса. </a:t>
            </a:r>
          </a:p>
          <a:p>
            <a:pPr marL="82296" indent="0" algn="just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Развитие адекватного восприятия родителями своего ребёнка .</a:t>
            </a:r>
          </a:p>
          <a:p>
            <a:pPr marL="82296" indent="0" algn="just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Согласование содержания необходимой коррекционной работы.</a:t>
            </a:r>
          </a:p>
          <a:p>
            <a:pPr marL="82296" indent="0" algn="just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Понимание сущности и значения дифференцированной персонифицированной системы оценивания учебных достижений.</a:t>
            </a:r>
          </a:p>
          <a:p>
            <a:pPr marL="82296" indent="0" algn="just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Акцентуация внимания родителей на возможности и необходимости реализации социализирующей функции образовательного процесса.</a:t>
            </a:r>
          </a:p>
          <a:p>
            <a:pPr marL="82296" indent="0" algn="just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Понимание сущности социальных стереотипов в оценке возможностей и достижений детей с ООП и лиц с инвалидностью.</a:t>
            </a:r>
          </a:p>
          <a:p>
            <a:pPr marL="82296" indent="0" algn="just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Определение оптимальных условий формирования коллегиальных и дружеских отношений в детском коллективе.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1115616" y="1772816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1115616" y="2924944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1115616" y="2636912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1115616" y="2348880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1115616" y="3429000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115616" y="4005064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122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4321337"/>
            <a:ext cx="2865780" cy="2536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619672" y="332656"/>
            <a:ext cx="655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 по пошаговому плану приема и сопровождения детей с ООП в организации образования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27784" y="1052736"/>
            <a:ext cx="4392488" cy="100811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Психолого-педагогическое сопровождение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195736" y="1916832"/>
            <a:ext cx="86409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572000" y="2132856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7" idx="5"/>
          </p:cNvCxnSpPr>
          <p:nvPr/>
        </p:nvCxnSpPr>
        <p:spPr>
          <a:xfrm>
            <a:off x="6377007" y="1913214"/>
            <a:ext cx="715273" cy="435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0-конечная звезда 15"/>
          <p:cNvSpPr/>
          <p:nvPr/>
        </p:nvSpPr>
        <p:spPr>
          <a:xfrm>
            <a:off x="1115616" y="2420888"/>
            <a:ext cx="1944216" cy="1440160"/>
          </a:xfrm>
          <a:prstGeom prst="star10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Начальная школа</a:t>
            </a:r>
          </a:p>
        </p:txBody>
      </p:sp>
      <p:sp>
        <p:nvSpPr>
          <p:cNvPr id="17" name="10-конечная звезда 16"/>
          <p:cNvSpPr/>
          <p:nvPr/>
        </p:nvSpPr>
        <p:spPr>
          <a:xfrm>
            <a:off x="3635896" y="2852936"/>
            <a:ext cx="2088232" cy="1008112"/>
          </a:xfrm>
          <a:prstGeom prst="star10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Основная школа</a:t>
            </a:r>
          </a:p>
        </p:txBody>
      </p:sp>
      <p:sp>
        <p:nvSpPr>
          <p:cNvPr id="18" name="10-конечная звезда 17"/>
          <p:cNvSpPr/>
          <p:nvPr/>
        </p:nvSpPr>
        <p:spPr>
          <a:xfrm>
            <a:off x="6372200" y="2420888"/>
            <a:ext cx="1944216" cy="1296144"/>
          </a:xfrm>
          <a:prstGeom prst="star10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Средняя школа</a:t>
            </a:r>
          </a:p>
        </p:txBody>
      </p:sp>
      <p:sp>
        <p:nvSpPr>
          <p:cNvPr id="19" name="Блок-схема: альтернативный процесс 18"/>
          <p:cNvSpPr/>
          <p:nvPr/>
        </p:nvSpPr>
        <p:spPr>
          <a:xfrm>
            <a:off x="1043608" y="4005064"/>
            <a:ext cx="2376264" cy="2664296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готовность к обучению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познавательной и учебной мотивации, развитие самостоятельности и саморегуляции, творчества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Блок-схема: альтернативный процесс 20"/>
          <p:cNvSpPr/>
          <p:nvPr/>
        </p:nvSpPr>
        <p:spPr>
          <a:xfrm>
            <a:off x="3563888" y="4005064"/>
            <a:ext cx="2808312" cy="2664296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адаптация к новым условиям обучения, профилактика неврозов, поддержка в решении задач личностного и ценностно-смыслового самоопределения и саморазвития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Блок-схема: альтернативный процесс 21"/>
          <p:cNvSpPr/>
          <p:nvPr/>
        </p:nvSpPr>
        <p:spPr>
          <a:xfrm>
            <a:off x="6588224" y="3933056"/>
            <a:ext cx="2304256" cy="2736304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профильная ориентация и профессиональное самоопределении, поддержка в решении экзистенциальных проблем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907704" y="0"/>
            <a:ext cx="6408712" cy="93610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деятельности службы сопровождения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1187624" y="1268760"/>
            <a:ext cx="720080" cy="43204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1187624" y="1844824"/>
            <a:ext cx="720080" cy="43204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1187624" y="2564904"/>
            <a:ext cx="720080" cy="43204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1187624" y="3501008"/>
            <a:ext cx="720080" cy="43204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1187624" y="4293096"/>
            <a:ext cx="720080" cy="43204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123728" y="1268760"/>
            <a:ext cx="5400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Комплексное изучение детей, поступающих в школу.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547664" y="1001634"/>
            <a:ext cx="7128792" cy="16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8911" tIns="717324" rIns="53958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воевременное выявление школьников, имеющих потребность в физическом, интеллектуальном и эмоциональном развитии.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23728" y="256490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Определение уровня	 и особенностей развития познавательной деятельности учащихся, имеющих заключение ПМПК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95736" y="3429000"/>
            <a:ext cx="6408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Разработка и реализация индивидуальной программы психолого-педагогического сопровождения, проведение индивидуальной, подгрупповой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95736" y="4293096"/>
            <a:ext cx="59046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осуществление психолого-педагогического мониторинга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1187624" y="4941168"/>
            <a:ext cx="720080" cy="43204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195736" y="4797152"/>
            <a:ext cx="61926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разработка рекомендаций учителям для обеспечения индивидуального и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дифференцированность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подхода	 к учащимся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1115616" y="5589240"/>
            <a:ext cx="720080" cy="43204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195736" y="5445224"/>
            <a:ext cx="59046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Профилактика физических, интеллектуальных и эмоциональных перегрузок и срывов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1115616" y="6165304"/>
            <a:ext cx="720080" cy="43204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267744" y="6211669"/>
            <a:ext cx="56166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консультативная и просветительская деятельность.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>
          <a:xfrm>
            <a:off x="3347864" y="116632"/>
            <a:ext cx="3024336" cy="1008112"/>
          </a:xfrm>
          <a:prstGeom prst="ellipse">
            <a:avLst/>
          </a:prstGeom>
          <a:solidFill>
            <a:srgbClr val="FFFF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Образовательная учебная программа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5-конечная звезда 4"/>
          <p:cNvSpPr/>
          <p:nvPr/>
        </p:nvSpPr>
        <p:spPr>
          <a:xfrm>
            <a:off x="1043608" y="0"/>
            <a:ext cx="2304256" cy="1268760"/>
          </a:xfrm>
          <a:prstGeom prst="star5">
            <a:avLst/>
          </a:prstGeom>
          <a:solidFill>
            <a:srgbClr val="FFFF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ПМПК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-конечная звезда 5"/>
          <p:cNvSpPr/>
          <p:nvPr/>
        </p:nvSpPr>
        <p:spPr>
          <a:xfrm>
            <a:off x="6588224" y="0"/>
            <a:ext cx="2160240" cy="1268760"/>
          </a:xfrm>
          <a:prstGeom prst="star5">
            <a:avLst/>
          </a:prstGeom>
          <a:solidFill>
            <a:srgbClr val="FFFF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СППС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3563888" y="1052736"/>
            <a:ext cx="50405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788024" y="1124744"/>
            <a:ext cx="72008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24128" y="1052736"/>
            <a:ext cx="50405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835696" y="1772816"/>
            <a:ext cx="2016224" cy="635486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Общеобразовательная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67944" y="1916832"/>
            <a:ext cx="2077952" cy="528796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Адаптированная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28184" y="1772816"/>
            <a:ext cx="1872208" cy="659550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Индивидуальная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87624" y="2492896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Оценивание в рамках рекомендуемой образовательной программы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187624" y="2996952"/>
            <a:ext cx="74888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Пошаговый алгоритм взаимодействия учителя, специалистов СППС, родителей ученика с ООП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15616" y="3717032"/>
            <a:ext cx="777686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1.Знакомство. Изучение рекомендаций и медицинских карт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2. Беседа с родителями. Анкетирование.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3. Наблюдение за учеником на уроке.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4. Составление сводной о наблюдении от разных специалистов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5. Индивидуальное обследование.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Критериальное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оценивание.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6. Сводная характеристика учащегося.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7. Коллегиальное определение содержания психолого-педагогической поддержки.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8. Итоговая сводная характеристика учащегося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9. Индивидуальная программа психолого-педагогического сопровождения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10. Реализация учебных и коррекционных программ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11. Мониторинг достижений ученика и обобщение результатов.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12. Повторное командное обсуждение потребностей и результатов. Составление индивидуальных программ на следующую четверть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6" name="Овал 5"/>
          <p:cNvSpPr/>
          <p:nvPr/>
        </p:nvSpPr>
        <p:spPr>
          <a:xfrm>
            <a:off x="2411760" y="188640"/>
            <a:ext cx="5832648" cy="1512168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58775" algn="ctr" fontAlgn="base">
              <a:spcBef>
                <a:spcPct val="0"/>
              </a:spcBef>
              <a:spcAft>
                <a:spcPct val="0"/>
              </a:spcAft>
              <a:tabLst>
                <a:tab pos="1444625" algn="l"/>
                <a:tab pos="2593975" algn="l"/>
                <a:tab pos="3594100" algn="l"/>
                <a:tab pos="4403725" algn="l"/>
                <a:tab pos="4773613" algn="l"/>
              </a:tabLs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Технология организации рефлексии ученика на уроке включает следующие этапы: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1259632" y="2276872"/>
            <a:ext cx="792088" cy="432048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1259632" y="2996952"/>
            <a:ext cx="792088" cy="432048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1259632" y="3861048"/>
            <a:ext cx="792088" cy="432048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1259632" y="4725144"/>
            <a:ext cx="792088" cy="432048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339752" y="2276872"/>
            <a:ext cx="44205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установка предметной деятельности</a:t>
            </a:r>
            <a:endParaRPr lang="ru-RU" sz="20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286000" y="2967335"/>
            <a:ext cx="61744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восстановление последовательности выполненных действий</a:t>
            </a:r>
            <a:endParaRPr lang="ru-RU" sz="20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339752" y="3861048"/>
            <a:ext cx="55446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составленной последовательности действий</a:t>
            </a:r>
            <a:endParaRPr lang="ru-RU" sz="20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411760" y="4797152"/>
            <a:ext cx="36019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формулирование результатов</a:t>
            </a:r>
            <a:endParaRPr lang="ru-RU" sz="2000" b="1" dirty="0"/>
          </a:p>
        </p:txBody>
      </p:sp>
      <p:sp>
        <p:nvSpPr>
          <p:cNvPr id="15" name="Стрелка вправо 14"/>
          <p:cNvSpPr/>
          <p:nvPr/>
        </p:nvSpPr>
        <p:spPr>
          <a:xfrm>
            <a:off x="1259632" y="5517232"/>
            <a:ext cx="792088" cy="432048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411760" y="544522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проверка гипотез в последующей деятельности.</a:t>
            </a:r>
            <a:endParaRPr lang="ru-RU" sz="2000" b="1" dirty="0"/>
          </a:p>
        </p:txBody>
      </p:sp>
      <p:pic>
        <p:nvPicPr>
          <p:cNvPr id="19" name="Рисунок 18" descr="122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71717" y="4581128"/>
            <a:ext cx="2572283" cy="22768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6" name="Овал 5"/>
          <p:cNvSpPr/>
          <p:nvPr/>
        </p:nvSpPr>
        <p:spPr>
          <a:xfrm>
            <a:off x="1115616" y="188640"/>
            <a:ext cx="5760640" cy="295232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Таким образом тенденция включения детей с особыми потребностями в общеобразовательные школы является ведущим ориентиром образовательной политики  Казахстана и показывает  успешность  процесса внедрения инклюзивного образования в общеобразовательные школы.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99792" y="3212976"/>
            <a:ext cx="5904656" cy="3645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Целью формирования инклюзивной образовательной среды в школе является не только удовлетворение особых образовательных потребностей учащихся, но и создание условий для развития способностей, творческого потенциала, в целом для реализации права каждого ребенка на получение качественного образования.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38914" name="AutoShape 2" descr="https://phonoteka.org/uploads/posts/2021-04/1619487271_16-phonoteka_org-p-fon-dlya-prezentatsii-deti-s-ovz-1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 descr="55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46398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04664"/>
            <a:ext cx="6994024" cy="10709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Сравнение представлений, принятых в медицинской и социальной моделях </a:t>
            </a: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2627784" y="2132856"/>
            <a:ext cx="1008112" cy="2232248"/>
          </a:xfrm>
          <a:prstGeom prst="downArrow">
            <a:avLst>
              <a:gd name="adj1" fmla="val 50000"/>
              <a:gd name="adj2" fmla="val 5116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763688" y="4869160"/>
            <a:ext cx="2880320" cy="122413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Медицинская модель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580112" y="4869160"/>
            <a:ext cx="2880320" cy="122413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Социальная модель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6588224" y="2132856"/>
            <a:ext cx="1008112" cy="2232248"/>
          </a:xfrm>
          <a:prstGeom prst="downArrow">
            <a:avLst>
              <a:gd name="adj1" fmla="val 50000"/>
              <a:gd name="adj2" fmla="val 5116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115616" y="-171400"/>
            <a:ext cx="7497762" cy="6408737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20000"/>
              </a:lnSpc>
              <a:buNone/>
            </a:pP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МЕДИЦИНСКАЯ МОДЕЛЬ МЫШЛЕНИЯ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Ребенок наделен недостатками Диагнозы</a:t>
            </a:r>
          </a:p>
          <a:p>
            <a:pPr>
              <a:lnSpc>
                <a:spcPct val="12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Навешивание ярлыков</a:t>
            </a:r>
          </a:p>
          <a:p>
            <a:pPr>
              <a:lnSpc>
                <a:spcPct val="12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Нездоровье становится фокусом внимания</a:t>
            </a:r>
          </a:p>
          <a:p>
            <a:pPr>
              <a:lnSpc>
                <a:spcPct val="12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Оценка, мониторинг, программы терапии навязываются Сегрегация и альтернативные службы</a:t>
            </a:r>
          </a:p>
          <a:p>
            <a:pPr>
              <a:lnSpc>
                <a:spcPct val="12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Обычные потребности на втором плане</a:t>
            </a:r>
          </a:p>
          <a:p>
            <a:pPr>
              <a:lnSpc>
                <a:spcPct val="12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Возвращение, если лечение проходит нормально или перманентное исключение</a:t>
            </a:r>
          </a:p>
          <a:p>
            <a:pPr>
              <a:lnSpc>
                <a:spcPct val="12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Общество не меняется</a:t>
            </a:r>
          </a:p>
          <a:p>
            <a:pPr>
              <a:lnSpc>
                <a:spcPct val="120000"/>
              </a:lnSpc>
            </a:pP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122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4" y="4894981"/>
            <a:ext cx="2217708" cy="1963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88640"/>
            <a:ext cx="7498080" cy="48006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endParaRPr lang="ru-RU" sz="3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 СОЦИАЛЬНАЯ МОДЕЛЬ МЫШЛЕНИЯ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Ребенок представляет собой ценность Сильные стороны ребенка определяются им самим и другими</a:t>
            </a:r>
          </a:p>
          <a:p>
            <a:pPr>
              <a:lnSpc>
                <a:spcPct val="120000"/>
              </a:lnSpc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 Определение барьеров и развитие взглядов</a:t>
            </a:r>
          </a:p>
          <a:p>
            <a:pPr>
              <a:lnSpc>
                <a:spcPct val="120000"/>
              </a:lnSpc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Разрабатываются программы развития</a:t>
            </a:r>
          </a:p>
          <a:p>
            <a:pPr>
              <a:lnSpc>
                <a:spcPct val="120000"/>
              </a:lnSpc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Предлагаемые ресурсы становятся доступными для обычных служб Обучение родителей и профессионалов</a:t>
            </a:r>
          </a:p>
          <a:p>
            <a:pPr>
              <a:lnSpc>
                <a:spcPct val="120000"/>
              </a:lnSpc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Поощрение социального общения</a:t>
            </a:r>
          </a:p>
          <a:p>
            <a:pPr>
              <a:lnSpc>
                <a:spcPct val="120000"/>
              </a:lnSpc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Различия принимаются, ребенок включается</a:t>
            </a:r>
          </a:p>
          <a:p>
            <a:pPr>
              <a:lnSpc>
                <a:spcPct val="120000"/>
              </a:lnSpc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 Общество развивается</a:t>
            </a:r>
          </a:p>
          <a:p>
            <a:endParaRPr lang="ru-RU" dirty="0"/>
          </a:p>
        </p:txBody>
      </p:sp>
      <p:pic>
        <p:nvPicPr>
          <p:cNvPr id="5" name="Рисунок 4" descr="122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4257598"/>
            <a:ext cx="2937788" cy="26004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Инклюзивное образование </a:t>
            </a:r>
            <a:endParaRPr lang="ru-RU" sz="36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4824536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основывается на идеях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</a:t>
            </a:r>
            <a:r>
              <a:rPr lang="ru-RU" sz="3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пространства, ориентированного на ребенка с учетом его индивидуальных образовательных потребностей</a:t>
            </a:r>
            <a:endParaRPr lang="ru-RU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ВОЗ: «инклюзивное образование основано на праве всех обучающихся на получение качественного образования, удовлетворяющего основные образовательные потребности».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384"/>
            <a:ext cx="9173209" cy="6858000"/>
          </a:xfrm>
          <a:prstGeom prst="rect">
            <a:avLst/>
          </a:prstGeom>
        </p:spPr>
      </p:pic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439143" y="188640"/>
            <a:ext cx="7704857" cy="4032448"/>
          </a:xfrm>
        </p:spPr>
        <p:txBody>
          <a:bodyPr>
            <a:normAutofit fontScale="32500" lnSpcReduction="20000"/>
          </a:bodyPr>
          <a:lstStyle/>
          <a:p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Психолого-педагогическое сопровождение образовательной деятельности всегда персонифицировано и направлено на конкретного ученика, даже если педагог работает с группой.</a:t>
            </a:r>
          </a:p>
          <a:p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Целью психолого-педагогического сопровождения ребенка с особыми образовательными потребностями, обучающегося в общеобразовательной школе является обеспечение оптимального развития ребенка, успешная интеграция в социум.</a:t>
            </a:r>
          </a:p>
          <a:p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Задачи психолого-педагогического сопровождения ребенка с ООП, обучающегося в массовой школе:</a:t>
            </a:r>
          </a:p>
          <a:p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- предупреждение возникновения проблем развития ребенка;</a:t>
            </a:r>
          </a:p>
          <a:p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- помощь (содействие) ребенку в решении актуальных задач развития, обучения,	социализации:	учебные	трудности,	проблемы	с	выбором образовательного	маршрута,	нарушения	эмоционально-волевой     сферы, проблемы взаимоотношений со сверстниками, учителями, родителями;</a:t>
            </a:r>
          </a:p>
          <a:p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- психологическое обеспечение образовательных программ;</a:t>
            </a:r>
          </a:p>
          <a:p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- развитие психолого-педагогической компетентности (психологической культуры) учащихся, родителей, педагогов.</a:t>
            </a:r>
          </a:p>
          <a:p>
            <a:endParaRPr lang="ru-RU" b="1" dirty="0"/>
          </a:p>
        </p:txBody>
      </p:sp>
      <p:pic>
        <p:nvPicPr>
          <p:cNvPr id="5" name="Рисунок 4" descr="122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4066384"/>
            <a:ext cx="3153812" cy="27916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042988" y="260350"/>
            <a:ext cx="7891462" cy="5988050"/>
          </a:xfrm>
        </p:spPr>
        <p:txBody>
          <a:bodyPr>
            <a:normAutofit/>
          </a:bodyPr>
          <a:lstStyle/>
          <a:p>
            <a:pPr algn="just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Все дети с ООП отличаются друг от друга особенностями коммуникации, поведения, уровнем развития академических навыков, когнитивными способностями и т.д. Дети с сохранным интеллектом обучаются по общеобразовательным и специальным учебным программам и планам. Чтобы эффективно помогать детям, чтобы строить адекватные их трудностям индивидуальные развивающие программы, нужно знать методы, способы разработки индивидуальных программ, чтобы помочь ребенку преодолевать не только имеющиеся сейчас, но и возможные в будущем трудности учения. Вместе с тем необходимо постоянно изучать методики с уже доказанной эффективностью. Такой подход противоположен «натаскиванию детей на результат», поскольку целью помощи является формирование «умению учиться», а не приобретение отдельных знаний и навыков.</a:t>
            </a:r>
          </a:p>
        </p:txBody>
      </p:sp>
      <p:pic>
        <p:nvPicPr>
          <p:cNvPr id="5" name="Рисунок 4" descr="122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4066384"/>
            <a:ext cx="3153812" cy="27916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00 ghtpt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0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Методические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рекомендации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организации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взаимодействия организации образования с родителями детей с ООП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Многочисленные исследования показывают, что участие родителей в образовании своих детей с ОПП влияет на повышение успеваемости учащихся и улучшение отношения учеников к обучению, снижение проблемы с дисциплиной, желание учиться.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Взаимосвязь школы и семьи является одним из необходимых условий успешного воспитания и обучения детей с ООП.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Ш.А.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Амонашвили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писал: «Детство – это движение вперед, это непрекращающийся процесс взросления. Ребенок хочет быть взрослым. Характер, направленность его повседневной жизни постоянно доказывают это стремление к взрослению… Взрослый, не замечающий, как детям порой сложно жить, как многогранна и содержательна эта жизнь, может допустить ошибку в их воспитании»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376</TotalTime>
  <Words>1726</Words>
  <Application>Microsoft Office PowerPoint</Application>
  <PresentationFormat>Экран (4:3)</PresentationFormat>
  <Paragraphs>172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4" baseType="lpstr">
      <vt:lpstr>Arial</vt:lpstr>
      <vt:lpstr>Corbel</vt:lpstr>
      <vt:lpstr>Gill Sans MT</vt:lpstr>
      <vt:lpstr>Times New Roman</vt:lpstr>
      <vt:lpstr>Verdana</vt:lpstr>
      <vt:lpstr>Wingdings 2</vt:lpstr>
      <vt:lpstr>Солнцестояние</vt:lpstr>
      <vt:lpstr> </vt:lpstr>
      <vt:lpstr>Одна из наиболее актуальных демографических и социально-экономических проблем казахстанского социума на современном этапе – это включение в общество детей с особыми образовательными потребностями (ООП).</vt:lpstr>
      <vt:lpstr>Сравнение представлений, принятых в медицинской и социальной моделях  </vt:lpstr>
      <vt:lpstr>Презентация PowerPoint</vt:lpstr>
      <vt:lpstr>Презентация PowerPoint</vt:lpstr>
      <vt:lpstr>Инклюзивное образование </vt:lpstr>
      <vt:lpstr>Презентация PowerPoint</vt:lpstr>
      <vt:lpstr>Презентация PowerPoint</vt:lpstr>
      <vt:lpstr>Методические рекомендации по организации взаимодействия организации образования с родителями детей с ООП</vt:lpstr>
      <vt:lpstr>Анализ литературы и реальной образовательной практики позволяет утверждать, что роль родителей в обучении велика и организация взаимодействия школы и родителей необходима.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Методические рекомендации по организации взаимодействия организации образования с родителями детей с ООП</vt:lpstr>
      <vt:lpstr>Презентация PowerPoint</vt:lpstr>
      <vt:lpstr>Таким образом, содержание всей работы учителя с родителями имеет как персонифицированный, так и общий характер и направлено на решение ряда важных задач: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Домашний</cp:lastModifiedBy>
  <cp:revision>67</cp:revision>
  <dcterms:created xsi:type="dcterms:W3CDTF">2022-12-08T09:35:47Z</dcterms:created>
  <dcterms:modified xsi:type="dcterms:W3CDTF">2024-11-20T15:46:14Z</dcterms:modified>
</cp:coreProperties>
</file>